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ink/ink1.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0"/>
  </p:notesMasterIdLst>
  <p:sldIdLst>
    <p:sldId id="256" r:id="rId2"/>
    <p:sldId id="681" r:id="rId3"/>
    <p:sldId id="788" r:id="rId4"/>
    <p:sldId id="921" r:id="rId5"/>
    <p:sldId id="682" r:id="rId6"/>
    <p:sldId id="705" r:id="rId7"/>
    <p:sldId id="698" r:id="rId8"/>
    <p:sldId id="699" r:id="rId9"/>
    <p:sldId id="700" r:id="rId10"/>
    <p:sldId id="701" r:id="rId11"/>
    <p:sldId id="702" r:id="rId12"/>
    <p:sldId id="703" r:id="rId13"/>
    <p:sldId id="704" r:id="rId14"/>
    <p:sldId id="683" r:id="rId15"/>
    <p:sldId id="507" r:id="rId16"/>
    <p:sldId id="675" r:id="rId17"/>
    <p:sldId id="676" r:id="rId18"/>
    <p:sldId id="621" r:id="rId19"/>
    <p:sldId id="685" r:id="rId20"/>
    <p:sldId id="803" r:id="rId21"/>
    <p:sldId id="804" r:id="rId22"/>
    <p:sldId id="805" r:id="rId23"/>
    <p:sldId id="806" r:id="rId24"/>
    <p:sldId id="811" r:id="rId25"/>
    <p:sldId id="807" r:id="rId26"/>
    <p:sldId id="750" r:id="rId27"/>
    <p:sldId id="802" r:id="rId28"/>
    <p:sldId id="801" r:id="rId29"/>
    <p:sldId id="827" r:id="rId30"/>
    <p:sldId id="752" r:id="rId31"/>
    <p:sldId id="755" r:id="rId32"/>
    <p:sldId id="829" r:id="rId33"/>
    <p:sldId id="828" r:id="rId34"/>
    <p:sldId id="922" r:id="rId35"/>
    <p:sldId id="770" r:id="rId36"/>
    <p:sldId id="781" r:id="rId37"/>
    <p:sldId id="808" r:id="rId38"/>
    <p:sldId id="775" r:id="rId39"/>
    <p:sldId id="777" r:id="rId40"/>
    <p:sldId id="830" r:id="rId41"/>
    <p:sldId id="812" r:id="rId42"/>
    <p:sldId id="815" r:id="rId43"/>
    <p:sldId id="778" r:id="rId44"/>
    <p:sldId id="779" r:id="rId45"/>
    <p:sldId id="774" r:id="rId46"/>
    <p:sldId id="851" r:id="rId47"/>
    <p:sldId id="852" r:id="rId48"/>
    <p:sldId id="880" r:id="rId49"/>
    <p:sldId id="881" r:id="rId50"/>
    <p:sldId id="882" r:id="rId51"/>
    <p:sldId id="883" r:id="rId52"/>
    <p:sldId id="884" r:id="rId53"/>
    <p:sldId id="911" r:id="rId54"/>
    <p:sldId id="912" r:id="rId55"/>
    <p:sldId id="914" r:id="rId56"/>
    <p:sldId id="916" r:id="rId57"/>
    <p:sldId id="915" r:id="rId58"/>
    <p:sldId id="917" r:id="rId59"/>
    <p:sldId id="918" r:id="rId60"/>
    <p:sldId id="919" r:id="rId61"/>
    <p:sldId id="920" r:id="rId62"/>
    <p:sldId id="833" r:id="rId63"/>
    <p:sldId id="832" r:id="rId64"/>
    <p:sldId id="823" r:id="rId65"/>
    <p:sldId id="838" r:id="rId66"/>
    <p:sldId id="839" r:id="rId67"/>
    <p:sldId id="907" r:id="rId68"/>
    <p:sldId id="842" r:id="rId69"/>
    <p:sldId id="840" r:id="rId70"/>
    <p:sldId id="841" r:id="rId71"/>
    <p:sldId id="834" r:id="rId72"/>
    <p:sldId id="846" r:id="rId73"/>
    <p:sldId id="872" r:id="rId74"/>
    <p:sldId id="873" r:id="rId75"/>
    <p:sldId id="901" r:id="rId76"/>
    <p:sldId id="874" r:id="rId77"/>
    <p:sldId id="847" r:id="rId78"/>
    <p:sldId id="843" r:id="rId79"/>
    <p:sldId id="848" r:id="rId80"/>
    <p:sldId id="844" r:id="rId81"/>
    <p:sldId id="902" r:id="rId82"/>
    <p:sldId id="903" r:id="rId83"/>
    <p:sldId id="905" r:id="rId84"/>
    <p:sldId id="906" r:id="rId85"/>
    <p:sldId id="904" r:id="rId86"/>
    <p:sldId id="835" r:id="rId87"/>
    <p:sldId id="849" r:id="rId88"/>
    <p:sldId id="850" r:id="rId89"/>
    <p:sldId id="856" r:id="rId90"/>
    <p:sldId id="857" r:id="rId91"/>
    <p:sldId id="858" r:id="rId92"/>
    <p:sldId id="855" r:id="rId93"/>
    <p:sldId id="859" r:id="rId94"/>
    <p:sldId id="890" r:id="rId95"/>
    <p:sldId id="891" r:id="rId96"/>
    <p:sldId id="892" r:id="rId97"/>
    <p:sldId id="893" r:id="rId98"/>
    <p:sldId id="897" r:id="rId99"/>
    <p:sldId id="898" r:id="rId100"/>
    <p:sldId id="836" r:id="rId101"/>
    <p:sldId id="817" r:id="rId102"/>
    <p:sldId id="885" r:id="rId103"/>
    <p:sldId id="878" r:id="rId104"/>
    <p:sldId id="879" r:id="rId105"/>
    <p:sldId id="886" r:id="rId106"/>
    <p:sldId id="825" r:id="rId107"/>
    <p:sldId id="888" r:id="rId108"/>
    <p:sldId id="826" r:id="rId109"/>
    <p:sldId id="866" r:id="rId110"/>
    <p:sldId id="867" r:id="rId111"/>
    <p:sldId id="868" r:id="rId112"/>
    <p:sldId id="869" r:id="rId113"/>
    <p:sldId id="871" r:id="rId114"/>
    <p:sldId id="870" r:id="rId115"/>
    <p:sldId id="889" r:id="rId116"/>
    <p:sldId id="862" r:id="rId117"/>
    <p:sldId id="863" r:id="rId118"/>
    <p:sldId id="864" r:id="rId119"/>
    <p:sldId id="865" r:id="rId120"/>
    <p:sldId id="845" r:id="rId121"/>
    <p:sldId id="894" r:id="rId122"/>
    <p:sldId id="729" r:id="rId123"/>
    <p:sldId id="909" r:id="rId124"/>
    <p:sldId id="913" r:id="rId125"/>
    <p:sldId id="837" r:id="rId126"/>
    <p:sldId id="895" r:id="rId127"/>
    <p:sldId id="646" r:id="rId128"/>
    <p:sldId id="924" r:id="rId129"/>
    <p:sldId id="899" r:id="rId130"/>
    <p:sldId id="925" r:id="rId131"/>
    <p:sldId id="896" r:id="rId132"/>
    <p:sldId id="910" r:id="rId133"/>
    <p:sldId id="900" r:id="rId134"/>
    <p:sldId id="876" r:id="rId135"/>
    <p:sldId id="877" r:id="rId136"/>
    <p:sldId id="574" r:id="rId137"/>
    <p:sldId id="416" r:id="rId138"/>
    <p:sldId id="923" r:id="rId139"/>
  </p:sldIdLst>
  <p:sldSz cx="12192000" cy="6858000"/>
  <p:notesSz cx="6858000" cy="9144000"/>
  <p:embeddedFontLst>
    <p:embeddedFont>
      <p:font typeface="Calibri" panose="020F0502020204030204" pitchFamily="34" charset="0"/>
      <p:regular r:id="rId141"/>
      <p:bold r:id="rId142"/>
      <p:italic r:id="rId143"/>
      <p:boldItalic r:id="rId144"/>
    </p:embeddedFont>
    <p:embeddedFont>
      <p:font typeface="Calibri Light" panose="020F0302020204030204" pitchFamily="34" charset="0"/>
      <p:regular r:id="rId145"/>
      <p:italic r:id="rId146"/>
    </p:embeddedFont>
    <p:embeddedFont>
      <p:font typeface="Century" panose="02040604050505020304" pitchFamily="18" charset="0"/>
      <p:regular r:id="rId1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1A1B"/>
    <a:srgbClr val="333333"/>
    <a:srgbClr val="B31B1B"/>
    <a:srgbClr val="FF5050"/>
    <a:srgbClr val="B3B3B3"/>
    <a:srgbClr val="FFFFFF"/>
    <a:srgbClr val="0BEBDE"/>
    <a:srgbClr val="FF75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80" autoAdjust="0"/>
    <p:restoredTop sz="81180" autoAdjust="0"/>
  </p:normalViewPr>
  <p:slideViewPr>
    <p:cSldViewPr snapToGrid="0">
      <p:cViewPr varScale="1">
        <p:scale>
          <a:sx n="78" d="100"/>
          <a:sy n="78" d="100"/>
        </p:scale>
        <p:origin x="184" y="632"/>
      </p:cViewPr>
      <p:guideLst/>
    </p:cSldViewPr>
  </p:slideViewPr>
  <p:outlineViewPr>
    <p:cViewPr>
      <p:scale>
        <a:sx n="33" d="100"/>
        <a:sy n="33" d="100"/>
      </p:scale>
      <p:origin x="0" y="-1458"/>
    </p:cViewPr>
  </p:outlineViewPr>
  <p:notesTextViewPr>
    <p:cViewPr>
      <p:scale>
        <a:sx n="1" d="1"/>
        <a:sy n="1" d="1"/>
      </p:scale>
      <p:origin x="0" y="0"/>
    </p:cViewPr>
  </p:notesTextViewPr>
  <p:sorterViewPr>
    <p:cViewPr varScale="1">
      <p:scale>
        <a:sx n="100" d="100"/>
        <a:sy n="100" d="100"/>
      </p:scale>
      <p:origin x="0" y="-45996"/>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viewProps" Target="view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notesMaster" Target="notesMasters/notesMaster1.xml"/><Relationship Id="rId145"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1.fntdata"/><Relationship Id="rId146"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font" Target="fonts/font3.fntdata"/><Relationship Id="rId148"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font" Target="fonts/font4.fntdata"/><Relationship Id="rId90" Type="http://schemas.openxmlformats.org/officeDocument/2006/relationships/slide" Target="slides/slide89.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ubbleChart>
        <c:varyColors val="0"/>
        <c:ser>
          <c:idx val="4"/>
          <c:order val="4"/>
          <c:tx>
            <c:strRef>
              <c:f>Sheet1!$H$1</c:f>
              <c:strCache>
                <c:ptCount val="1"/>
                <c:pt idx="0">
                  <c:v>Percent</c:v>
                </c:pt>
              </c:strCache>
            </c:strRef>
          </c:tx>
          <c:spPr>
            <a:solidFill>
              <a:schemeClr val="accent5">
                <a:alpha val="75000"/>
              </a:schemeClr>
            </a:solidFill>
            <a:ln w="25400">
              <a:noFill/>
            </a:ln>
            <a:effectLst/>
          </c:spPr>
          <c:invertIfNegative val="0"/>
          <c:dPt>
            <c:idx val="7"/>
            <c:invertIfNegative val="0"/>
            <c:bubble3D val="0"/>
            <c:spPr>
              <a:solidFill>
                <a:schemeClr val="accent4">
                  <a:lumMod val="60000"/>
                  <a:lumOff val="40000"/>
                </a:schemeClr>
              </a:solidFill>
              <a:ln w="25400">
                <a:noFill/>
              </a:ln>
              <a:effectLst/>
            </c:spPr>
            <c:extLst>
              <c:ext xmlns:c16="http://schemas.microsoft.com/office/drawing/2014/chart" uri="{C3380CC4-5D6E-409C-BE32-E72D297353CC}">
                <c16:uniqueId val="{00000001-D0B6-4B0E-B369-5F6DF1579EB4}"/>
              </c:ext>
            </c:extLst>
          </c:dPt>
          <c:dPt>
            <c:idx val="8"/>
            <c:invertIfNegative val="0"/>
            <c:bubble3D val="0"/>
            <c:spPr>
              <a:solidFill>
                <a:schemeClr val="accent2">
                  <a:lumMod val="40000"/>
                  <a:lumOff val="60000"/>
                </a:schemeClr>
              </a:solidFill>
              <a:ln w="25400">
                <a:noFill/>
              </a:ln>
              <a:effectLst/>
            </c:spPr>
            <c:extLst>
              <c:ext xmlns:c16="http://schemas.microsoft.com/office/drawing/2014/chart" uri="{C3380CC4-5D6E-409C-BE32-E72D297353CC}">
                <c16:uniqueId val="{00000002-D0B6-4B0E-B369-5F6DF1579EB4}"/>
              </c:ext>
            </c:extLst>
          </c:dPt>
          <c:dPt>
            <c:idx val="9"/>
            <c:invertIfNegative val="0"/>
            <c:bubble3D val="0"/>
            <c:spPr>
              <a:solidFill>
                <a:schemeClr val="accent2"/>
              </a:solidFill>
              <a:ln w="25400">
                <a:noFill/>
              </a:ln>
              <a:effectLst/>
            </c:spPr>
            <c:extLst>
              <c:ext xmlns:c16="http://schemas.microsoft.com/office/drawing/2014/chart" uri="{C3380CC4-5D6E-409C-BE32-E72D297353CC}">
                <c16:uniqueId val="{00000000-D0B6-4B0E-B369-5F6DF1579EB4}"/>
              </c:ext>
            </c:extLst>
          </c:dPt>
          <c:xVal>
            <c:numRef>
              <c:f>Sheet1!$B$2:$B$11</c:f>
              <c:numCache>
                <c:formatCode>General</c:formatCode>
                <c:ptCount val="10"/>
                <c:pt idx="0">
                  <c:v>1986</c:v>
                </c:pt>
                <c:pt idx="1">
                  <c:v>1986</c:v>
                </c:pt>
                <c:pt idx="2">
                  <c:v>2006</c:v>
                </c:pt>
                <c:pt idx="3">
                  <c:v>2006</c:v>
                </c:pt>
                <c:pt idx="4">
                  <c:v>2015</c:v>
                </c:pt>
                <c:pt idx="5">
                  <c:v>2016</c:v>
                </c:pt>
                <c:pt idx="6">
                  <c:v>2017</c:v>
                </c:pt>
                <c:pt idx="7">
                  <c:v>2018</c:v>
                </c:pt>
                <c:pt idx="8">
                  <c:v>2018</c:v>
                </c:pt>
                <c:pt idx="9">
                  <c:v>2018</c:v>
                </c:pt>
              </c:numCache>
            </c:numRef>
          </c:xVal>
          <c:yVal>
            <c:numRef>
              <c:f>Sheet1!$H$2:$H$11</c:f>
              <c:numCache>
                <c:formatCode>0%</c:formatCode>
                <c:ptCount val="10"/>
                <c:pt idx="0">
                  <c:v>3.7037037037037035E-2</c:v>
                </c:pt>
                <c:pt idx="1">
                  <c:v>0.12962962962962962</c:v>
                </c:pt>
                <c:pt idx="2">
                  <c:v>7.5268817204301078E-2</c:v>
                </c:pt>
                <c:pt idx="3">
                  <c:v>0.22580645161290322</c:v>
                </c:pt>
                <c:pt idx="4">
                  <c:v>0.36</c:v>
                </c:pt>
                <c:pt idx="5">
                  <c:v>0.61111111111111116</c:v>
                </c:pt>
                <c:pt idx="6">
                  <c:v>0.32835820895522388</c:v>
                </c:pt>
                <c:pt idx="7">
                  <c:v>0.2518248175182482</c:v>
                </c:pt>
                <c:pt idx="8">
                  <c:v>0.42592592592592593</c:v>
                </c:pt>
                <c:pt idx="9">
                  <c:v>0.84567901234567899</c:v>
                </c:pt>
              </c:numCache>
            </c:numRef>
          </c:yVal>
          <c:bubbleSize>
            <c:numRef>
              <c:f>Sheet1!$C$2:$C$11</c:f>
              <c:numCache>
                <c:formatCode>General</c:formatCode>
                <c:ptCount val="10"/>
                <c:pt idx="0">
                  <c:v>54</c:v>
                </c:pt>
                <c:pt idx="1">
                  <c:v>54</c:v>
                </c:pt>
                <c:pt idx="2">
                  <c:v>186</c:v>
                </c:pt>
                <c:pt idx="3">
                  <c:v>62</c:v>
                </c:pt>
                <c:pt idx="4">
                  <c:v>100</c:v>
                </c:pt>
                <c:pt idx="5">
                  <c:v>18</c:v>
                </c:pt>
                <c:pt idx="6">
                  <c:v>67</c:v>
                </c:pt>
                <c:pt idx="7">
                  <c:v>274</c:v>
                </c:pt>
                <c:pt idx="8">
                  <c:v>162</c:v>
                </c:pt>
                <c:pt idx="9">
                  <c:v>162</c:v>
                </c:pt>
              </c:numCache>
            </c:numRef>
          </c:bubbleSize>
          <c:bubble3D val="0"/>
          <c:extLst>
            <c:ext xmlns:c16="http://schemas.microsoft.com/office/drawing/2014/chart" uri="{C3380CC4-5D6E-409C-BE32-E72D297353CC}">
              <c16:uniqueId val="{00000000-2B98-4B3F-B524-1FEAE5151409}"/>
            </c:ext>
          </c:extLst>
        </c:ser>
        <c:dLbls>
          <c:showLegendKey val="0"/>
          <c:showVal val="0"/>
          <c:showCatName val="0"/>
          <c:showSerName val="0"/>
          <c:showPercent val="0"/>
          <c:showBubbleSize val="0"/>
        </c:dLbls>
        <c:bubbleScale val="100"/>
        <c:showNegBubbles val="0"/>
        <c:axId val="1525886720"/>
        <c:axId val="1533281296"/>
        <c:extLst>
          <c:ext xmlns:c15="http://schemas.microsoft.com/office/drawing/2012/chart" uri="{02D57815-91ED-43cb-92C2-25804820EDAC}">
            <c15:filteredBubbleSeries>
              <c15:ser>
                <c:idx val="0"/>
                <c:order val="0"/>
                <c:tx>
                  <c:strRef>
                    <c:extLst>
                      <c:ext uri="{02D57815-91ED-43cb-92C2-25804820EDAC}">
                        <c15:formulaRef>
                          <c15:sqref>Sheet1!$H$1</c15:sqref>
                        </c15:formulaRef>
                      </c:ext>
                    </c:extLst>
                    <c:strCache>
                      <c:ptCount val="1"/>
                      <c:pt idx="0">
                        <c:v>Percent</c:v>
                      </c:pt>
                    </c:strCache>
                  </c:strRef>
                </c:tx>
                <c:spPr>
                  <a:solidFill>
                    <a:schemeClr val="accent1">
                      <a:alpha val="75000"/>
                    </a:schemeClr>
                  </a:solidFill>
                  <a:ln w="25400">
                    <a:noFill/>
                  </a:ln>
                  <a:effectLst/>
                </c:spPr>
                <c:invertIfNegative val="0"/>
                <c:xVal>
                  <c:numRef>
                    <c:extLst>
                      <c:ext uri="{02D57815-91ED-43cb-92C2-25804820EDAC}">
                        <c15:formulaRef>
                          <c15:sqref>Sheet1!$B$2:$B$11</c15:sqref>
                        </c15:formulaRef>
                      </c:ext>
                    </c:extLst>
                    <c:numCache>
                      <c:formatCode>General</c:formatCode>
                      <c:ptCount val="10"/>
                      <c:pt idx="0">
                        <c:v>1986</c:v>
                      </c:pt>
                      <c:pt idx="1">
                        <c:v>1986</c:v>
                      </c:pt>
                      <c:pt idx="2">
                        <c:v>2006</c:v>
                      </c:pt>
                      <c:pt idx="3">
                        <c:v>2006</c:v>
                      </c:pt>
                      <c:pt idx="4">
                        <c:v>2015</c:v>
                      </c:pt>
                      <c:pt idx="5">
                        <c:v>2016</c:v>
                      </c:pt>
                      <c:pt idx="6">
                        <c:v>2017</c:v>
                      </c:pt>
                      <c:pt idx="7">
                        <c:v>2018</c:v>
                      </c:pt>
                      <c:pt idx="8">
                        <c:v>2018</c:v>
                      </c:pt>
                      <c:pt idx="9">
                        <c:v>2018</c:v>
                      </c:pt>
                    </c:numCache>
                  </c:numRef>
                </c:xVal>
                <c:yVal>
                  <c:numRef>
                    <c:extLst>
                      <c:ext uri="{02D57815-91ED-43cb-92C2-25804820EDAC}">
                        <c15:formulaRef>
                          <c15:sqref>Sheet1!$H$2:$H$11</c15:sqref>
                        </c15:formulaRef>
                      </c:ext>
                    </c:extLst>
                    <c:numCache>
                      <c:formatCode>0%</c:formatCode>
                      <c:ptCount val="10"/>
                      <c:pt idx="0">
                        <c:v>3.7037037037037035E-2</c:v>
                      </c:pt>
                      <c:pt idx="1">
                        <c:v>0.12962962962962962</c:v>
                      </c:pt>
                      <c:pt idx="2">
                        <c:v>7.5268817204301078E-2</c:v>
                      </c:pt>
                      <c:pt idx="3">
                        <c:v>0.22580645161290322</c:v>
                      </c:pt>
                      <c:pt idx="4">
                        <c:v>0.36</c:v>
                      </c:pt>
                      <c:pt idx="5">
                        <c:v>0.61111111111111116</c:v>
                      </c:pt>
                      <c:pt idx="6">
                        <c:v>0.32835820895522388</c:v>
                      </c:pt>
                      <c:pt idx="7">
                        <c:v>0.2518248175182482</c:v>
                      </c:pt>
                      <c:pt idx="8">
                        <c:v>0.42592592592592593</c:v>
                      </c:pt>
                      <c:pt idx="9">
                        <c:v>0.84567901234567899</c:v>
                      </c:pt>
                    </c:numCache>
                  </c:numRef>
                </c:yVal>
                <c:bubbleSize>
                  <c:numRef>
                    <c:extLst>
                      <c:ext uri="{02D57815-91ED-43cb-92C2-25804820EDAC}">
                        <c15:formulaRef>
                          <c15:sqref>Sheet1!$C$2:$C$11</c15:sqref>
                        </c15:formulaRef>
                      </c:ext>
                    </c:extLst>
                    <c:numCache>
                      <c:formatCode>General</c:formatCode>
                      <c:ptCount val="10"/>
                      <c:pt idx="0">
                        <c:v>54</c:v>
                      </c:pt>
                      <c:pt idx="1">
                        <c:v>54</c:v>
                      </c:pt>
                      <c:pt idx="2">
                        <c:v>186</c:v>
                      </c:pt>
                      <c:pt idx="3">
                        <c:v>62</c:v>
                      </c:pt>
                      <c:pt idx="4">
                        <c:v>100</c:v>
                      </c:pt>
                      <c:pt idx="5">
                        <c:v>18</c:v>
                      </c:pt>
                      <c:pt idx="6">
                        <c:v>67</c:v>
                      </c:pt>
                      <c:pt idx="7">
                        <c:v>274</c:v>
                      </c:pt>
                      <c:pt idx="8">
                        <c:v>162</c:v>
                      </c:pt>
                      <c:pt idx="9">
                        <c:v>162</c:v>
                      </c:pt>
                    </c:numCache>
                  </c:numRef>
                </c:bubbleSize>
                <c:bubble3D val="0"/>
                <c:extLst>
                  <c:ext xmlns:c16="http://schemas.microsoft.com/office/drawing/2014/chart" uri="{C3380CC4-5D6E-409C-BE32-E72D297353CC}">
                    <c16:uniqueId val="{00000001-2B98-4B3F-B524-1FEAE5151409}"/>
                  </c:ext>
                </c:extLst>
              </c15:ser>
            </c15:filteredBubbleSeries>
            <c15:filteredBubbleSeries>
              <c15:ser>
                <c:idx val="1"/>
                <c:order val="1"/>
                <c:tx>
                  <c:strRef>
                    <c:extLst xmlns:c15="http://schemas.microsoft.com/office/drawing/2012/chart">
                      <c:ext xmlns:c15="http://schemas.microsoft.com/office/drawing/2012/chart" uri="{02D57815-91ED-43cb-92C2-25804820EDAC}">
                        <c15:formulaRef>
                          <c15:sqref>Sheet1!$A$4</c15:sqref>
                        </c15:formulaRef>
                      </c:ext>
                    </c:extLst>
                    <c:strCache>
                      <c:ptCount val="1"/>
                      <c:pt idx="0">
                        <c:v>McCullough McGeary Harrison</c:v>
                      </c:pt>
                    </c:strCache>
                  </c:strRef>
                </c:tx>
                <c:spPr>
                  <a:solidFill>
                    <a:schemeClr val="accent2">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Sheet1!$B$4:$H$4</c15:sqref>
                        </c15:formulaRef>
                      </c:ext>
                    </c:extLst>
                    <c:numCache>
                      <c:formatCode>General</c:formatCode>
                      <c:ptCount val="7"/>
                      <c:pt idx="0">
                        <c:v>2006</c:v>
                      </c:pt>
                      <c:pt idx="1">
                        <c:v>186</c:v>
                      </c:pt>
                      <c:pt idx="2">
                        <c:v>14</c:v>
                      </c:pt>
                      <c:pt idx="3">
                        <c:v>0</c:v>
                      </c:pt>
                      <c:pt idx="4" formatCode="0%">
                        <c:v>0</c:v>
                      </c:pt>
                      <c:pt idx="5">
                        <c:v>0</c:v>
                      </c:pt>
                      <c:pt idx="6" formatCode="0%">
                        <c:v>7.5268817204301078E-2</c:v>
                      </c:pt>
                    </c:numCache>
                  </c:numRef>
                </c:yVal>
                <c:bubbleSize>
                  <c:numRef>
                    <c:extLst xmlns:c15="http://schemas.microsoft.com/office/drawing/2012/chart">
                      <c:ext xmlns:c15="http://schemas.microsoft.com/office/drawing/2012/chart" uri="{02D57815-91ED-43cb-92C2-25804820EDAC}">
                        <c15:formulaRef>
                          <c15:sqref>Sheet1!$B$5:$H$5</c15:sqref>
                        </c15:formulaRef>
                      </c:ext>
                    </c:extLst>
                    <c:numCache>
                      <c:formatCode>General</c:formatCode>
                      <c:ptCount val="7"/>
                      <c:pt idx="0">
                        <c:v>2006</c:v>
                      </c:pt>
                      <c:pt idx="1">
                        <c:v>62</c:v>
                      </c:pt>
                      <c:pt idx="2">
                        <c:v>14</c:v>
                      </c:pt>
                      <c:pt idx="3">
                        <c:v>0</c:v>
                      </c:pt>
                      <c:pt idx="4">
                        <c:v>0</c:v>
                      </c:pt>
                      <c:pt idx="5">
                        <c:v>0</c:v>
                      </c:pt>
                      <c:pt idx="6" formatCode="0%">
                        <c:v>0.22580645161290322</c:v>
                      </c:pt>
                    </c:numCache>
                  </c:numRef>
                </c:bubbleSize>
                <c:bubble3D val="0"/>
                <c:extLst xmlns:c15="http://schemas.microsoft.com/office/drawing/2012/chart">
                  <c:ext xmlns:c16="http://schemas.microsoft.com/office/drawing/2014/chart" uri="{C3380CC4-5D6E-409C-BE32-E72D297353CC}">
                    <c16:uniqueId val="{00000002-2B98-4B3F-B524-1FEAE5151409}"/>
                  </c:ext>
                </c:extLst>
              </c15:ser>
            </c15:filteredBubbleSeries>
            <c15:filteredBubbleSeries>
              <c15:ser>
                <c:idx val="2"/>
                <c:order val="2"/>
                <c:tx>
                  <c:strRef>
                    <c:extLst xmlns:c15="http://schemas.microsoft.com/office/drawing/2012/chart">
                      <c:ext xmlns:c15="http://schemas.microsoft.com/office/drawing/2012/chart" uri="{02D57815-91ED-43cb-92C2-25804820EDAC}">
                        <c15:formulaRef>
                          <c15:sqref>Sheet1!$A$6</c15:sqref>
                        </c15:formulaRef>
                      </c:ext>
                    </c:extLst>
                    <c:strCache>
                      <c:ptCount val="1"/>
                      <c:pt idx="0">
                        <c:v>Nosek et al</c:v>
                      </c:pt>
                    </c:strCache>
                  </c:strRef>
                </c:tx>
                <c:spPr>
                  <a:solidFill>
                    <a:schemeClr val="accent3">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Sheet1!$B$6:$H$6</c15:sqref>
                        </c15:formulaRef>
                      </c:ext>
                    </c:extLst>
                    <c:numCache>
                      <c:formatCode>General</c:formatCode>
                      <c:ptCount val="7"/>
                      <c:pt idx="0">
                        <c:v>2015</c:v>
                      </c:pt>
                      <c:pt idx="1">
                        <c:v>100</c:v>
                      </c:pt>
                      <c:pt idx="2">
                        <c:v>36</c:v>
                      </c:pt>
                      <c:pt idx="3">
                        <c:v>0</c:v>
                      </c:pt>
                      <c:pt idx="4">
                        <c:v>0</c:v>
                      </c:pt>
                      <c:pt idx="6" formatCode="0%">
                        <c:v>0.36</c:v>
                      </c:pt>
                    </c:numCache>
                  </c:numRef>
                </c:yVal>
                <c:bubbleSize>
                  <c:numRef>
                    <c:extLst xmlns:c15="http://schemas.microsoft.com/office/drawing/2012/chart">
                      <c:ext xmlns:c15="http://schemas.microsoft.com/office/drawing/2012/chart" uri="{02D57815-91ED-43cb-92C2-25804820EDAC}">
                        <c15:formulaRef>
                          <c15:sqref>Sheet1!$B$7:$H$7</c15:sqref>
                        </c15:formulaRef>
                      </c:ext>
                    </c:extLst>
                    <c:numCache>
                      <c:formatCode>General</c:formatCode>
                      <c:ptCount val="7"/>
                      <c:pt idx="0">
                        <c:v>2016</c:v>
                      </c:pt>
                      <c:pt idx="1">
                        <c:v>18</c:v>
                      </c:pt>
                      <c:pt idx="2">
                        <c:v>11</c:v>
                      </c:pt>
                      <c:pt idx="3">
                        <c:v>0</c:v>
                      </c:pt>
                      <c:pt idx="4">
                        <c:v>0</c:v>
                      </c:pt>
                      <c:pt idx="6" formatCode="0%">
                        <c:v>0.61111111111111116</c:v>
                      </c:pt>
                    </c:numCache>
                  </c:numRef>
                </c:bubbleSize>
                <c:bubble3D val="0"/>
                <c:extLst xmlns:c15="http://schemas.microsoft.com/office/drawing/2012/chart">
                  <c:ext xmlns:c16="http://schemas.microsoft.com/office/drawing/2014/chart" uri="{C3380CC4-5D6E-409C-BE32-E72D297353CC}">
                    <c16:uniqueId val="{00000003-2B98-4B3F-B524-1FEAE5151409}"/>
                  </c:ext>
                </c:extLst>
              </c15:ser>
            </c15:filteredBubbleSeries>
            <c15:filteredBubbleSeries>
              <c15:ser>
                <c:idx val="3"/>
                <c:order val="3"/>
                <c:tx>
                  <c:strRef>
                    <c:extLst xmlns:c15="http://schemas.microsoft.com/office/drawing/2012/chart">
                      <c:ext xmlns:c15="http://schemas.microsoft.com/office/drawing/2012/chart" uri="{02D57815-91ED-43cb-92C2-25804820EDAC}">
                        <c15:formulaRef>
                          <c15:sqref>Sheet1!$A$8</c15:sqref>
                        </c15:formulaRef>
                      </c:ext>
                    </c:extLst>
                    <c:strCache>
                      <c:ptCount val="1"/>
                      <c:pt idx="0">
                        <c:v>Chang Li</c:v>
                      </c:pt>
                    </c:strCache>
                  </c:strRef>
                </c:tx>
                <c:spPr>
                  <a:solidFill>
                    <a:schemeClr val="accent4">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Sheet1!$B$8:$H$8</c15:sqref>
                        </c15:formulaRef>
                      </c:ext>
                    </c:extLst>
                    <c:numCache>
                      <c:formatCode>General</c:formatCode>
                      <c:ptCount val="7"/>
                      <c:pt idx="0">
                        <c:v>2017</c:v>
                      </c:pt>
                      <c:pt idx="1">
                        <c:v>67</c:v>
                      </c:pt>
                      <c:pt idx="2">
                        <c:v>22</c:v>
                      </c:pt>
                      <c:pt idx="3">
                        <c:v>0</c:v>
                      </c:pt>
                      <c:pt idx="4">
                        <c:v>0</c:v>
                      </c:pt>
                      <c:pt idx="5">
                        <c:v>0</c:v>
                      </c:pt>
                      <c:pt idx="6" formatCode="0%">
                        <c:v>0.32835820895522388</c:v>
                      </c:pt>
                    </c:numCache>
                  </c:numRef>
                </c:yVal>
                <c:bubbleSize>
                  <c:numRef>
                    <c:extLst xmlns:c15="http://schemas.microsoft.com/office/drawing/2012/chart">
                      <c:ext xmlns:c15="http://schemas.microsoft.com/office/drawing/2012/chart" uri="{02D57815-91ED-43cb-92C2-25804820EDAC}">
                        <c15:formulaRef>
                          <c15:sqref>Sheet1!$B$9:$H$9</c15:sqref>
                        </c15:formulaRef>
                      </c:ext>
                    </c:extLst>
                    <c:numCache>
                      <c:formatCode>General</c:formatCode>
                      <c:ptCount val="7"/>
                      <c:pt idx="0">
                        <c:v>2018</c:v>
                      </c:pt>
                      <c:pt idx="1">
                        <c:v>274</c:v>
                      </c:pt>
                      <c:pt idx="2">
                        <c:v>69</c:v>
                      </c:pt>
                      <c:pt idx="3">
                        <c:v>0</c:v>
                      </c:pt>
                      <c:pt idx="4">
                        <c:v>0</c:v>
                      </c:pt>
                      <c:pt idx="5">
                        <c:v>0</c:v>
                      </c:pt>
                      <c:pt idx="6" formatCode="0%">
                        <c:v>0.2518248175182482</c:v>
                      </c:pt>
                    </c:numCache>
                  </c:numRef>
                </c:bubbleSize>
                <c:bubble3D val="0"/>
                <c:extLst xmlns:c15="http://schemas.microsoft.com/office/drawing/2012/chart">
                  <c:ext xmlns:c16="http://schemas.microsoft.com/office/drawing/2014/chart" uri="{C3380CC4-5D6E-409C-BE32-E72D297353CC}">
                    <c16:uniqueId val="{00000004-2B98-4B3F-B524-1FEAE5151409}"/>
                  </c:ext>
                </c:extLst>
              </c15:ser>
            </c15:filteredBubbleSeries>
          </c:ext>
        </c:extLst>
      </c:bubbleChart>
      <c:valAx>
        <c:axId val="1525886720"/>
        <c:scaling>
          <c:orientation val="minMax"/>
          <c:max val="202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33281296"/>
        <c:crosses val="autoZero"/>
        <c:crossBetween val="midCat"/>
      </c:valAx>
      <c:valAx>
        <c:axId val="1533281296"/>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2588672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ubbleChart>
        <c:varyColors val="0"/>
        <c:ser>
          <c:idx val="4"/>
          <c:order val="4"/>
          <c:tx>
            <c:strRef>
              <c:f>Sheet1!$H$1</c:f>
              <c:strCache>
                <c:ptCount val="1"/>
                <c:pt idx="0">
                  <c:v>Percent</c:v>
                </c:pt>
              </c:strCache>
            </c:strRef>
          </c:tx>
          <c:spPr>
            <a:solidFill>
              <a:schemeClr val="accent5">
                <a:alpha val="75000"/>
              </a:schemeClr>
            </a:solidFill>
            <a:ln w="25400">
              <a:noFill/>
            </a:ln>
            <a:effectLst/>
          </c:spPr>
          <c:invertIfNegative val="0"/>
          <c:dPt>
            <c:idx val="7"/>
            <c:invertIfNegative val="0"/>
            <c:bubble3D val="0"/>
            <c:spPr>
              <a:solidFill>
                <a:schemeClr val="accent4">
                  <a:lumMod val="60000"/>
                  <a:lumOff val="40000"/>
                </a:schemeClr>
              </a:solidFill>
              <a:ln w="25400">
                <a:noFill/>
              </a:ln>
              <a:effectLst/>
            </c:spPr>
            <c:extLst>
              <c:ext xmlns:c16="http://schemas.microsoft.com/office/drawing/2014/chart" uri="{C3380CC4-5D6E-409C-BE32-E72D297353CC}">
                <c16:uniqueId val="{00000001-D0B6-4B0E-B369-5F6DF1579EB4}"/>
              </c:ext>
            </c:extLst>
          </c:dPt>
          <c:dPt>
            <c:idx val="8"/>
            <c:invertIfNegative val="0"/>
            <c:bubble3D val="0"/>
            <c:spPr>
              <a:solidFill>
                <a:schemeClr val="accent2">
                  <a:lumMod val="40000"/>
                  <a:lumOff val="60000"/>
                </a:schemeClr>
              </a:solidFill>
              <a:ln w="25400">
                <a:noFill/>
              </a:ln>
              <a:effectLst/>
            </c:spPr>
            <c:extLst>
              <c:ext xmlns:c16="http://schemas.microsoft.com/office/drawing/2014/chart" uri="{C3380CC4-5D6E-409C-BE32-E72D297353CC}">
                <c16:uniqueId val="{00000002-D0B6-4B0E-B369-5F6DF1579EB4}"/>
              </c:ext>
            </c:extLst>
          </c:dPt>
          <c:dPt>
            <c:idx val="9"/>
            <c:invertIfNegative val="0"/>
            <c:bubble3D val="0"/>
            <c:spPr>
              <a:solidFill>
                <a:schemeClr val="accent2"/>
              </a:solidFill>
              <a:ln w="25400">
                <a:noFill/>
              </a:ln>
              <a:effectLst/>
            </c:spPr>
            <c:extLst>
              <c:ext xmlns:c16="http://schemas.microsoft.com/office/drawing/2014/chart" uri="{C3380CC4-5D6E-409C-BE32-E72D297353CC}">
                <c16:uniqueId val="{00000000-D0B6-4B0E-B369-5F6DF1579EB4}"/>
              </c:ext>
            </c:extLst>
          </c:dPt>
          <c:xVal>
            <c:numRef>
              <c:f>Sheet1!$B$2:$B$11</c:f>
              <c:numCache>
                <c:formatCode>General</c:formatCode>
                <c:ptCount val="10"/>
                <c:pt idx="0">
                  <c:v>1986</c:v>
                </c:pt>
                <c:pt idx="1">
                  <c:v>1986</c:v>
                </c:pt>
                <c:pt idx="2">
                  <c:v>2006</c:v>
                </c:pt>
                <c:pt idx="3">
                  <c:v>2006</c:v>
                </c:pt>
                <c:pt idx="4">
                  <c:v>2015</c:v>
                </c:pt>
                <c:pt idx="5">
                  <c:v>2016</c:v>
                </c:pt>
                <c:pt idx="6">
                  <c:v>2017</c:v>
                </c:pt>
                <c:pt idx="7">
                  <c:v>2018</c:v>
                </c:pt>
                <c:pt idx="8">
                  <c:v>2018</c:v>
                </c:pt>
                <c:pt idx="9">
                  <c:v>2018</c:v>
                </c:pt>
              </c:numCache>
            </c:numRef>
          </c:xVal>
          <c:yVal>
            <c:numRef>
              <c:f>Sheet1!$H$2:$H$11</c:f>
              <c:numCache>
                <c:formatCode>0%</c:formatCode>
                <c:ptCount val="10"/>
                <c:pt idx="0">
                  <c:v>3.7037037037037035E-2</c:v>
                </c:pt>
                <c:pt idx="1">
                  <c:v>0.12962962962962962</c:v>
                </c:pt>
                <c:pt idx="2">
                  <c:v>7.5268817204301078E-2</c:v>
                </c:pt>
                <c:pt idx="3">
                  <c:v>0.22580645161290322</c:v>
                </c:pt>
                <c:pt idx="4">
                  <c:v>0.36</c:v>
                </c:pt>
                <c:pt idx="5">
                  <c:v>0.61111111111111116</c:v>
                </c:pt>
                <c:pt idx="6">
                  <c:v>0.32835820895522388</c:v>
                </c:pt>
                <c:pt idx="7">
                  <c:v>0.2518248175182482</c:v>
                </c:pt>
                <c:pt idx="8">
                  <c:v>0.42592592592592593</c:v>
                </c:pt>
                <c:pt idx="9">
                  <c:v>0.84567901234567899</c:v>
                </c:pt>
              </c:numCache>
            </c:numRef>
          </c:yVal>
          <c:bubbleSize>
            <c:numRef>
              <c:f>Sheet1!$C$2:$C$11</c:f>
              <c:numCache>
                <c:formatCode>General</c:formatCode>
                <c:ptCount val="10"/>
                <c:pt idx="0">
                  <c:v>54</c:v>
                </c:pt>
                <c:pt idx="1">
                  <c:v>54</c:v>
                </c:pt>
                <c:pt idx="2">
                  <c:v>186</c:v>
                </c:pt>
                <c:pt idx="3">
                  <c:v>62</c:v>
                </c:pt>
                <c:pt idx="4">
                  <c:v>100</c:v>
                </c:pt>
                <c:pt idx="5">
                  <c:v>18</c:v>
                </c:pt>
                <c:pt idx="6">
                  <c:v>67</c:v>
                </c:pt>
                <c:pt idx="7">
                  <c:v>274</c:v>
                </c:pt>
                <c:pt idx="8">
                  <c:v>162</c:v>
                </c:pt>
                <c:pt idx="9">
                  <c:v>162</c:v>
                </c:pt>
              </c:numCache>
            </c:numRef>
          </c:bubbleSize>
          <c:bubble3D val="0"/>
          <c:extLst>
            <c:ext xmlns:c16="http://schemas.microsoft.com/office/drawing/2014/chart" uri="{C3380CC4-5D6E-409C-BE32-E72D297353CC}">
              <c16:uniqueId val="{00000000-2B98-4B3F-B524-1FEAE5151409}"/>
            </c:ext>
          </c:extLst>
        </c:ser>
        <c:dLbls>
          <c:showLegendKey val="0"/>
          <c:showVal val="0"/>
          <c:showCatName val="0"/>
          <c:showSerName val="0"/>
          <c:showPercent val="0"/>
          <c:showBubbleSize val="0"/>
        </c:dLbls>
        <c:bubbleScale val="100"/>
        <c:showNegBubbles val="0"/>
        <c:axId val="1525886720"/>
        <c:axId val="1533281296"/>
        <c:extLst>
          <c:ext xmlns:c15="http://schemas.microsoft.com/office/drawing/2012/chart" uri="{02D57815-91ED-43cb-92C2-25804820EDAC}">
            <c15:filteredBubbleSeries>
              <c15:ser>
                <c:idx val="0"/>
                <c:order val="0"/>
                <c:tx>
                  <c:strRef>
                    <c:extLst>
                      <c:ext uri="{02D57815-91ED-43cb-92C2-25804820EDAC}">
                        <c15:formulaRef>
                          <c15:sqref>Sheet1!$H$1</c15:sqref>
                        </c15:formulaRef>
                      </c:ext>
                    </c:extLst>
                    <c:strCache>
                      <c:ptCount val="1"/>
                      <c:pt idx="0">
                        <c:v>Percent</c:v>
                      </c:pt>
                    </c:strCache>
                  </c:strRef>
                </c:tx>
                <c:spPr>
                  <a:solidFill>
                    <a:schemeClr val="accent1">
                      <a:alpha val="75000"/>
                    </a:schemeClr>
                  </a:solidFill>
                  <a:ln w="25400">
                    <a:noFill/>
                  </a:ln>
                  <a:effectLst/>
                </c:spPr>
                <c:invertIfNegative val="0"/>
                <c:xVal>
                  <c:numRef>
                    <c:extLst>
                      <c:ext uri="{02D57815-91ED-43cb-92C2-25804820EDAC}">
                        <c15:formulaRef>
                          <c15:sqref>Sheet1!$B$2:$B$11</c15:sqref>
                        </c15:formulaRef>
                      </c:ext>
                    </c:extLst>
                    <c:numCache>
                      <c:formatCode>General</c:formatCode>
                      <c:ptCount val="10"/>
                      <c:pt idx="0">
                        <c:v>1986</c:v>
                      </c:pt>
                      <c:pt idx="1">
                        <c:v>1986</c:v>
                      </c:pt>
                      <c:pt idx="2">
                        <c:v>2006</c:v>
                      </c:pt>
                      <c:pt idx="3">
                        <c:v>2006</c:v>
                      </c:pt>
                      <c:pt idx="4">
                        <c:v>2015</c:v>
                      </c:pt>
                      <c:pt idx="5">
                        <c:v>2016</c:v>
                      </c:pt>
                      <c:pt idx="6">
                        <c:v>2017</c:v>
                      </c:pt>
                      <c:pt idx="7">
                        <c:v>2018</c:v>
                      </c:pt>
                      <c:pt idx="8">
                        <c:v>2018</c:v>
                      </c:pt>
                      <c:pt idx="9">
                        <c:v>2018</c:v>
                      </c:pt>
                    </c:numCache>
                  </c:numRef>
                </c:xVal>
                <c:yVal>
                  <c:numRef>
                    <c:extLst>
                      <c:ext uri="{02D57815-91ED-43cb-92C2-25804820EDAC}">
                        <c15:formulaRef>
                          <c15:sqref>Sheet1!$H$2:$H$11</c15:sqref>
                        </c15:formulaRef>
                      </c:ext>
                    </c:extLst>
                    <c:numCache>
                      <c:formatCode>0%</c:formatCode>
                      <c:ptCount val="10"/>
                      <c:pt idx="0">
                        <c:v>3.7037037037037035E-2</c:v>
                      </c:pt>
                      <c:pt idx="1">
                        <c:v>0.12962962962962962</c:v>
                      </c:pt>
                      <c:pt idx="2">
                        <c:v>7.5268817204301078E-2</c:v>
                      </c:pt>
                      <c:pt idx="3">
                        <c:v>0.22580645161290322</c:v>
                      </c:pt>
                      <c:pt idx="4">
                        <c:v>0.36</c:v>
                      </c:pt>
                      <c:pt idx="5">
                        <c:v>0.61111111111111116</c:v>
                      </c:pt>
                      <c:pt idx="6">
                        <c:v>0.32835820895522388</c:v>
                      </c:pt>
                      <c:pt idx="7">
                        <c:v>0.2518248175182482</c:v>
                      </c:pt>
                      <c:pt idx="8">
                        <c:v>0.42592592592592593</c:v>
                      </c:pt>
                      <c:pt idx="9">
                        <c:v>0.84567901234567899</c:v>
                      </c:pt>
                    </c:numCache>
                  </c:numRef>
                </c:yVal>
                <c:bubbleSize>
                  <c:numRef>
                    <c:extLst>
                      <c:ext uri="{02D57815-91ED-43cb-92C2-25804820EDAC}">
                        <c15:formulaRef>
                          <c15:sqref>Sheet1!$C$2:$C$11</c15:sqref>
                        </c15:formulaRef>
                      </c:ext>
                    </c:extLst>
                    <c:numCache>
                      <c:formatCode>General</c:formatCode>
                      <c:ptCount val="10"/>
                      <c:pt idx="0">
                        <c:v>54</c:v>
                      </c:pt>
                      <c:pt idx="1">
                        <c:v>54</c:v>
                      </c:pt>
                      <c:pt idx="2">
                        <c:v>186</c:v>
                      </c:pt>
                      <c:pt idx="3">
                        <c:v>62</c:v>
                      </c:pt>
                      <c:pt idx="4">
                        <c:v>100</c:v>
                      </c:pt>
                      <c:pt idx="5">
                        <c:v>18</c:v>
                      </c:pt>
                      <c:pt idx="6">
                        <c:v>67</c:v>
                      </c:pt>
                      <c:pt idx="7">
                        <c:v>274</c:v>
                      </c:pt>
                      <c:pt idx="8">
                        <c:v>162</c:v>
                      </c:pt>
                      <c:pt idx="9">
                        <c:v>162</c:v>
                      </c:pt>
                    </c:numCache>
                  </c:numRef>
                </c:bubbleSize>
                <c:bubble3D val="0"/>
                <c:extLst>
                  <c:ext xmlns:c16="http://schemas.microsoft.com/office/drawing/2014/chart" uri="{C3380CC4-5D6E-409C-BE32-E72D297353CC}">
                    <c16:uniqueId val="{00000001-2B98-4B3F-B524-1FEAE5151409}"/>
                  </c:ext>
                </c:extLst>
              </c15:ser>
            </c15:filteredBubbleSeries>
            <c15:filteredBubbleSeries>
              <c15:ser>
                <c:idx val="1"/>
                <c:order val="1"/>
                <c:tx>
                  <c:strRef>
                    <c:extLst xmlns:c15="http://schemas.microsoft.com/office/drawing/2012/chart">
                      <c:ext xmlns:c15="http://schemas.microsoft.com/office/drawing/2012/chart" uri="{02D57815-91ED-43cb-92C2-25804820EDAC}">
                        <c15:formulaRef>
                          <c15:sqref>Sheet1!$A$4</c15:sqref>
                        </c15:formulaRef>
                      </c:ext>
                    </c:extLst>
                    <c:strCache>
                      <c:ptCount val="1"/>
                      <c:pt idx="0">
                        <c:v>McCullough McGeary Harrison</c:v>
                      </c:pt>
                    </c:strCache>
                  </c:strRef>
                </c:tx>
                <c:spPr>
                  <a:solidFill>
                    <a:schemeClr val="accent2">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Sheet1!$B$4:$H$4</c15:sqref>
                        </c15:formulaRef>
                      </c:ext>
                    </c:extLst>
                    <c:numCache>
                      <c:formatCode>General</c:formatCode>
                      <c:ptCount val="7"/>
                      <c:pt idx="0">
                        <c:v>2006</c:v>
                      </c:pt>
                      <c:pt idx="1">
                        <c:v>186</c:v>
                      </c:pt>
                      <c:pt idx="2">
                        <c:v>14</c:v>
                      </c:pt>
                      <c:pt idx="3">
                        <c:v>0</c:v>
                      </c:pt>
                      <c:pt idx="4" formatCode="0%">
                        <c:v>0</c:v>
                      </c:pt>
                      <c:pt idx="5">
                        <c:v>0</c:v>
                      </c:pt>
                      <c:pt idx="6" formatCode="0%">
                        <c:v>7.5268817204301078E-2</c:v>
                      </c:pt>
                    </c:numCache>
                  </c:numRef>
                </c:yVal>
                <c:bubbleSize>
                  <c:numRef>
                    <c:extLst xmlns:c15="http://schemas.microsoft.com/office/drawing/2012/chart">
                      <c:ext xmlns:c15="http://schemas.microsoft.com/office/drawing/2012/chart" uri="{02D57815-91ED-43cb-92C2-25804820EDAC}">
                        <c15:formulaRef>
                          <c15:sqref>Sheet1!$B$5:$H$5</c15:sqref>
                        </c15:formulaRef>
                      </c:ext>
                    </c:extLst>
                    <c:numCache>
                      <c:formatCode>General</c:formatCode>
                      <c:ptCount val="7"/>
                      <c:pt idx="0">
                        <c:v>2006</c:v>
                      </c:pt>
                      <c:pt idx="1">
                        <c:v>62</c:v>
                      </c:pt>
                      <c:pt idx="2">
                        <c:v>14</c:v>
                      </c:pt>
                      <c:pt idx="3">
                        <c:v>0</c:v>
                      </c:pt>
                      <c:pt idx="4">
                        <c:v>0</c:v>
                      </c:pt>
                      <c:pt idx="5">
                        <c:v>0</c:v>
                      </c:pt>
                      <c:pt idx="6" formatCode="0%">
                        <c:v>0.22580645161290322</c:v>
                      </c:pt>
                    </c:numCache>
                  </c:numRef>
                </c:bubbleSize>
                <c:bubble3D val="0"/>
                <c:extLst xmlns:c15="http://schemas.microsoft.com/office/drawing/2012/chart">
                  <c:ext xmlns:c16="http://schemas.microsoft.com/office/drawing/2014/chart" uri="{C3380CC4-5D6E-409C-BE32-E72D297353CC}">
                    <c16:uniqueId val="{00000002-2B98-4B3F-B524-1FEAE5151409}"/>
                  </c:ext>
                </c:extLst>
              </c15:ser>
            </c15:filteredBubbleSeries>
            <c15:filteredBubbleSeries>
              <c15:ser>
                <c:idx val="2"/>
                <c:order val="2"/>
                <c:tx>
                  <c:strRef>
                    <c:extLst xmlns:c15="http://schemas.microsoft.com/office/drawing/2012/chart">
                      <c:ext xmlns:c15="http://schemas.microsoft.com/office/drawing/2012/chart" uri="{02D57815-91ED-43cb-92C2-25804820EDAC}">
                        <c15:formulaRef>
                          <c15:sqref>Sheet1!$A$6</c15:sqref>
                        </c15:formulaRef>
                      </c:ext>
                    </c:extLst>
                    <c:strCache>
                      <c:ptCount val="1"/>
                      <c:pt idx="0">
                        <c:v>Nosek et al</c:v>
                      </c:pt>
                    </c:strCache>
                  </c:strRef>
                </c:tx>
                <c:spPr>
                  <a:solidFill>
                    <a:schemeClr val="accent3">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Sheet1!$B$6:$H$6</c15:sqref>
                        </c15:formulaRef>
                      </c:ext>
                    </c:extLst>
                    <c:numCache>
                      <c:formatCode>General</c:formatCode>
                      <c:ptCount val="7"/>
                      <c:pt idx="0">
                        <c:v>2015</c:v>
                      </c:pt>
                      <c:pt idx="1">
                        <c:v>100</c:v>
                      </c:pt>
                      <c:pt idx="2">
                        <c:v>36</c:v>
                      </c:pt>
                      <c:pt idx="3">
                        <c:v>0</c:v>
                      </c:pt>
                      <c:pt idx="4">
                        <c:v>0</c:v>
                      </c:pt>
                      <c:pt idx="6" formatCode="0%">
                        <c:v>0.36</c:v>
                      </c:pt>
                    </c:numCache>
                  </c:numRef>
                </c:yVal>
                <c:bubbleSize>
                  <c:numRef>
                    <c:extLst xmlns:c15="http://schemas.microsoft.com/office/drawing/2012/chart">
                      <c:ext xmlns:c15="http://schemas.microsoft.com/office/drawing/2012/chart" uri="{02D57815-91ED-43cb-92C2-25804820EDAC}">
                        <c15:formulaRef>
                          <c15:sqref>Sheet1!$B$7:$H$7</c15:sqref>
                        </c15:formulaRef>
                      </c:ext>
                    </c:extLst>
                    <c:numCache>
                      <c:formatCode>General</c:formatCode>
                      <c:ptCount val="7"/>
                      <c:pt idx="0">
                        <c:v>2016</c:v>
                      </c:pt>
                      <c:pt idx="1">
                        <c:v>18</c:v>
                      </c:pt>
                      <c:pt idx="2">
                        <c:v>11</c:v>
                      </c:pt>
                      <c:pt idx="3">
                        <c:v>0</c:v>
                      </c:pt>
                      <c:pt idx="4">
                        <c:v>0</c:v>
                      </c:pt>
                      <c:pt idx="6" formatCode="0%">
                        <c:v>0.61111111111111116</c:v>
                      </c:pt>
                    </c:numCache>
                  </c:numRef>
                </c:bubbleSize>
                <c:bubble3D val="0"/>
                <c:extLst xmlns:c15="http://schemas.microsoft.com/office/drawing/2012/chart">
                  <c:ext xmlns:c16="http://schemas.microsoft.com/office/drawing/2014/chart" uri="{C3380CC4-5D6E-409C-BE32-E72D297353CC}">
                    <c16:uniqueId val="{00000003-2B98-4B3F-B524-1FEAE5151409}"/>
                  </c:ext>
                </c:extLst>
              </c15:ser>
            </c15:filteredBubbleSeries>
            <c15:filteredBubbleSeries>
              <c15:ser>
                <c:idx val="3"/>
                <c:order val="3"/>
                <c:tx>
                  <c:strRef>
                    <c:extLst xmlns:c15="http://schemas.microsoft.com/office/drawing/2012/chart">
                      <c:ext xmlns:c15="http://schemas.microsoft.com/office/drawing/2012/chart" uri="{02D57815-91ED-43cb-92C2-25804820EDAC}">
                        <c15:formulaRef>
                          <c15:sqref>Sheet1!$A$8</c15:sqref>
                        </c15:formulaRef>
                      </c:ext>
                    </c:extLst>
                    <c:strCache>
                      <c:ptCount val="1"/>
                      <c:pt idx="0">
                        <c:v>Chang Li</c:v>
                      </c:pt>
                    </c:strCache>
                  </c:strRef>
                </c:tx>
                <c:spPr>
                  <a:solidFill>
                    <a:schemeClr val="accent4">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Sheet1!$B$8:$H$8</c15:sqref>
                        </c15:formulaRef>
                      </c:ext>
                    </c:extLst>
                    <c:numCache>
                      <c:formatCode>General</c:formatCode>
                      <c:ptCount val="7"/>
                      <c:pt idx="0">
                        <c:v>2017</c:v>
                      </c:pt>
                      <c:pt idx="1">
                        <c:v>67</c:v>
                      </c:pt>
                      <c:pt idx="2">
                        <c:v>22</c:v>
                      </c:pt>
                      <c:pt idx="3">
                        <c:v>0</c:v>
                      </c:pt>
                      <c:pt idx="4">
                        <c:v>0</c:v>
                      </c:pt>
                      <c:pt idx="5">
                        <c:v>0</c:v>
                      </c:pt>
                      <c:pt idx="6" formatCode="0%">
                        <c:v>0.32835820895522388</c:v>
                      </c:pt>
                    </c:numCache>
                  </c:numRef>
                </c:yVal>
                <c:bubbleSize>
                  <c:numRef>
                    <c:extLst xmlns:c15="http://schemas.microsoft.com/office/drawing/2012/chart">
                      <c:ext xmlns:c15="http://schemas.microsoft.com/office/drawing/2012/chart" uri="{02D57815-91ED-43cb-92C2-25804820EDAC}">
                        <c15:formulaRef>
                          <c15:sqref>Sheet1!$B$9:$H$9</c15:sqref>
                        </c15:formulaRef>
                      </c:ext>
                    </c:extLst>
                    <c:numCache>
                      <c:formatCode>General</c:formatCode>
                      <c:ptCount val="7"/>
                      <c:pt idx="0">
                        <c:v>2018</c:v>
                      </c:pt>
                      <c:pt idx="1">
                        <c:v>274</c:v>
                      </c:pt>
                      <c:pt idx="2">
                        <c:v>69</c:v>
                      </c:pt>
                      <c:pt idx="3">
                        <c:v>0</c:v>
                      </c:pt>
                      <c:pt idx="4">
                        <c:v>0</c:v>
                      </c:pt>
                      <c:pt idx="5">
                        <c:v>0</c:v>
                      </c:pt>
                      <c:pt idx="6" formatCode="0%">
                        <c:v>0.2518248175182482</c:v>
                      </c:pt>
                    </c:numCache>
                  </c:numRef>
                </c:bubbleSize>
                <c:bubble3D val="0"/>
                <c:extLst xmlns:c15="http://schemas.microsoft.com/office/drawing/2012/chart">
                  <c:ext xmlns:c16="http://schemas.microsoft.com/office/drawing/2014/chart" uri="{C3380CC4-5D6E-409C-BE32-E72D297353CC}">
                    <c16:uniqueId val="{00000004-2B98-4B3F-B524-1FEAE5151409}"/>
                  </c:ext>
                </c:extLst>
              </c15:ser>
            </c15:filteredBubbleSeries>
          </c:ext>
        </c:extLst>
      </c:bubbleChart>
      <c:valAx>
        <c:axId val="1525886720"/>
        <c:scaling>
          <c:orientation val="minMax"/>
          <c:max val="202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33281296"/>
        <c:crosses val="autoZero"/>
        <c:crossBetween val="midCat"/>
      </c:valAx>
      <c:valAx>
        <c:axId val="1533281296"/>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2588672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ax="30927" units="cm"/>
          <inkml:channel name="Y" type="integer" max="17397" units="cm"/>
          <inkml:channel name="F" type="integer" max="4095" units="dev"/>
          <inkml:channel name="T" type="integer" max="2.14748E9" units="dev"/>
        </inkml:traceFormat>
        <inkml:channelProperties>
          <inkml:channelProperty channel="X" name="resolution" value="1000.22638" units="1/cm"/>
          <inkml:channelProperty channel="Y" name="resolution" value="1000.40253" units="1/cm"/>
          <inkml:channelProperty channel="F" name="resolution" value="0" units="1/dev"/>
          <inkml:channelProperty channel="T" name="resolution" value="1" units="1/dev"/>
        </inkml:channelProperties>
      </inkml:inkSource>
      <inkml:timestamp xml:id="ts0" timeString="2020-03-20T15:48:14.402"/>
    </inkml:context>
    <inkml:brush xml:id="br0">
      <inkml:brushProperty name="width" value="0.4" units="cm"/>
      <inkml:brushProperty name="height" value="0.8" units="cm"/>
      <inkml:brushProperty name="color" value="#FFFF00"/>
      <inkml:brushProperty name="tip" value="rectangle"/>
      <inkml:brushProperty name="rasterOp" value="maskPen"/>
      <inkml:brushProperty name="fitToCurve" value="1"/>
    </inkml:brush>
  </inkml:definitions>
  <inkml:trace contextRef="#ctx0" brushRef="#br0">7783 682 912 0,'36'-143'387'16,"-65"124"-193"-16,-1-2-184 16,-8-9-138-16,-7 3-13 15,-10 3 12-15,-7-1 31 16,-23 6 96-16,-8-5 14 0,-15-5-2 16,-7 3-8-16,-6 5-4 15,6-9 6-15,-6 5 22 16,0-3 12-16,-2-6 21 15,-11 9 6-15,-8 3 5 16,-9 3-10-16,0 9-22 16,3-1-17-16,-3 9-64 15,0 2-38-15,-12 0-41 16,-9 2-11-16,-3 0 37 16,12 0 35-16,-1 5 54 15,14 3 26-15,-10-10 39 16,-12-2 24-16,2 0 17 15,-8-2-5-15,8 8-21 16,-2 2-20-16,2 7-24 16,-10 0-8-16,-5 6-14 15,9 2-9-15,-1 11-12 16,5 2-9-16,2 4-9 16,-12 0 4-16,1-1 10 0,1 5 13 15,16 9 23-15,9 4 12 16,9 13 13-16,-3 9-1 15,0 5-15-15,7 6-10 16,15 9-17-16,14-8-5 16,24 7-8-16,0 2 0 15,14-16 3-15,7 3 5 16,7 0 15-16,8 0 4 16,12 11 8-16,1 2 2 15,8 1-7-15,0 5 0 0,17 3-8 16,3-3-2-16,14-17-3 15,17-2-2-15,4-7-3 16,15-8-1-16,20 3 0 16,3-14 0-16,18-2 2 15,8 3 2-15,11-3 10 16,12 5 6-16,26-3 9 16,13 1-1-16,21-3-8 15,2 0-3-15,10 1-9 16,1-7-1-16,27-7-5 15,13 1 1-15,4-15-1 16,13-3 0-16,9-3 6 16,-62-16-2-1,-94-4 3-15,1 3 2 0,303 14 4 16,6 7 3-16,-33-3-1 16,-120-2-3-16,-14-1-13 15,6-5-8-15,9-7-2 0,-13-1-2 16,4-5 11-16,0-6 4 15,11-7 5-15,-3-3 3 16,-6-16 0-16,-4-2-2 16,-2-8 0-16,-4-4-1 15,-9-5-4-15,-8-11 0 16,-7-5-5-16,-4-12 1 16,-13-14-7-16,-10-11-8 15,-30-18-10-15,-11-1 0 0,-6-2 6 16,-13 6 11-16,-8 15 14 15,-15 4 8-15,-28 5 20 16,-17 4 11-16,-36 4 5 16,-15-2-10-16,-35 7-34 15,-12-16-13-15,-35-1-29 16,-16-5-1-16,-16-6 10 16,-9 6 3-16,-2-8 21 15,0-3 5-15,2-8 10 16,0-4 0-16,-15 2-3 15,-10 2-4-15,-16 11-14 16,-8 8-8-16,1 13-8 16,-7 8-13-16,-28 16-25 15,-11 1-9-15,-22 13-92 16,-10 5-105-16,-31 14 179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8C565-F3BF-4A84-AE07-9A89EABD0C05}" type="datetimeFigureOut">
              <a:rPr lang="en-US" smtClean="0"/>
              <a:t>3/30/20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334D6-74E3-493C-842C-2A0D832D0681}" type="slidenum">
              <a:rPr lang="en-US" smtClean="0"/>
              <a:t>‹#›</a:t>
            </a:fld>
            <a:endParaRPr lang="en-US"/>
          </a:p>
        </p:txBody>
      </p:sp>
    </p:spTree>
    <p:extLst>
      <p:ext uri="{BB962C8B-B14F-4D97-AF65-F5344CB8AC3E}">
        <p14:creationId xmlns:p14="http://schemas.microsoft.com/office/powerpoint/2010/main" val="1674049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a:t>
            </a:r>
            <a:r>
              <a:rPr lang="en-US" baseline="0" dirty="0"/>
              <a:t> going to </a:t>
            </a:r>
          </a:p>
          <a:p>
            <a:pPr marL="171450" indent="-171450">
              <a:buFontTx/>
              <a:buChar char="-"/>
            </a:pPr>
            <a:r>
              <a:rPr lang="en-US" baseline="0" dirty="0"/>
              <a:t>Very briefly describe the background we are coming from</a:t>
            </a:r>
          </a:p>
          <a:p>
            <a:pPr marL="171450" indent="-171450">
              <a:buFontTx/>
              <a:buChar char="-"/>
            </a:pPr>
            <a:r>
              <a:rPr lang="en-US" baseline="0" dirty="0"/>
              <a:t> Make note of the various elements of progress (and the broader picture) of open science</a:t>
            </a:r>
          </a:p>
          <a:p>
            <a:pPr marL="171450" indent="-171450">
              <a:buFontTx/>
              <a:buChar char="-"/>
            </a:pPr>
            <a:r>
              <a:rPr lang="en-US" baseline="0" dirty="0"/>
              <a:t>Describe some of the ongoing challenges</a:t>
            </a:r>
          </a:p>
          <a:p>
            <a:pPr marL="171450" indent="-171450">
              <a:buFontTx/>
              <a:buChar char="-"/>
            </a:pPr>
            <a:r>
              <a:rPr lang="en-US" baseline="0" dirty="0"/>
              <a:t>Provide a glimpse of what is going to happen in economics, and maybe more broadly in the social sciences.</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1</a:t>
            </a:fld>
            <a:endParaRPr lang="en-US"/>
          </a:p>
        </p:txBody>
      </p:sp>
    </p:spTree>
    <p:extLst>
      <p:ext uri="{BB962C8B-B14F-4D97-AF65-F5344CB8AC3E}">
        <p14:creationId xmlns:p14="http://schemas.microsoft.com/office/powerpoint/2010/main" val="3786079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what am</a:t>
            </a:r>
            <a:r>
              <a:rPr lang="en-US" baseline="0" dirty="0"/>
              <a:t> I doing in all of this?</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62</a:t>
            </a:fld>
            <a:endParaRPr lang="en-US"/>
          </a:p>
        </p:txBody>
      </p:sp>
    </p:spTree>
    <p:extLst>
      <p:ext uri="{BB962C8B-B14F-4D97-AF65-F5344CB8AC3E}">
        <p14:creationId xmlns:p14="http://schemas.microsoft.com/office/powerpoint/2010/main" val="39799422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64</a:t>
            </a:fld>
            <a:endParaRPr lang="en-US"/>
          </a:p>
        </p:txBody>
      </p:sp>
    </p:spTree>
    <p:extLst>
      <p:ext uri="{BB962C8B-B14F-4D97-AF65-F5344CB8AC3E}">
        <p14:creationId xmlns:p14="http://schemas.microsoft.com/office/powerpoint/2010/main" val="2001991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71</a:t>
            </a:fld>
            <a:endParaRPr lang="en-US"/>
          </a:p>
        </p:txBody>
      </p:sp>
    </p:spTree>
    <p:extLst>
      <p:ext uri="{BB962C8B-B14F-4D97-AF65-F5344CB8AC3E}">
        <p14:creationId xmlns:p14="http://schemas.microsoft.com/office/powerpoint/2010/main" val="2843342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73</a:t>
            </a:fld>
            <a:endParaRPr lang="de-DE"/>
          </a:p>
        </p:txBody>
      </p:sp>
    </p:spTree>
    <p:extLst>
      <p:ext uri="{BB962C8B-B14F-4D97-AF65-F5344CB8AC3E}">
        <p14:creationId xmlns:p14="http://schemas.microsoft.com/office/powerpoint/2010/main" val="1857184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86</a:t>
            </a:fld>
            <a:endParaRPr lang="en-US"/>
          </a:p>
        </p:txBody>
      </p:sp>
    </p:spTree>
    <p:extLst>
      <p:ext uri="{BB962C8B-B14F-4D97-AF65-F5344CB8AC3E}">
        <p14:creationId xmlns:p14="http://schemas.microsoft.com/office/powerpoint/2010/main" val="12675244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metadata for this page</a:t>
            </a:r>
          </a:p>
        </p:txBody>
      </p:sp>
      <p:sp>
        <p:nvSpPr>
          <p:cNvPr id="4" name="Slide Number Placeholder 3"/>
          <p:cNvSpPr>
            <a:spLocks noGrp="1"/>
          </p:cNvSpPr>
          <p:nvPr>
            <p:ph type="sldNum" sz="quarter" idx="10"/>
          </p:nvPr>
        </p:nvSpPr>
        <p:spPr/>
        <p:txBody>
          <a:bodyPr/>
          <a:lstStyle/>
          <a:p>
            <a:fld id="{59C334D6-74E3-493C-842C-2A0D832D0681}" type="slidenum">
              <a:rPr lang="en-US" smtClean="0"/>
              <a:t>88</a:t>
            </a:fld>
            <a:endParaRPr lang="en-US"/>
          </a:p>
        </p:txBody>
      </p:sp>
    </p:spTree>
    <p:extLst>
      <p:ext uri="{BB962C8B-B14F-4D97-AF65-F5344CB8AC3E}">
        <p14:creationId xmlns:p14="http://schemas.microsoft.com/office/powerpoint/2010/main" val="1163570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100</a:t>
            </a:fld>
            <a:endParaRPr lang="en-US"/>
          </a:p>
        </p:txBody>
      </p:sp>
    </p:spTree>
    <p:extLst>
      <p:ext uri="{BB962C8B-B14F-4D97-AF65-F5344CB8AC3E}">
        <p14:creationId xmlns:p14="http://schemas.microsoft.com/office/powerpoint/2010/main" val="18207187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real example!</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107</a:t>
            </a:fld>
            <a:endParaRPr lang="en-US"/>
          </a:p>
        </p:txBody>
      </p:sp>
    </p:spTree>
    <p:extLst>
      <p:ext uri="{BB962C8B-B14F-4D97-AF65-F5344CB8AC3E}">
        <p14:creationId xmlns:p14="http://schemas.microsoft.com/office/powerpoint/2010/main" val="39476460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the</a:t>
            </a:r>
            <a:r>
              <a:rPr lang="en-US" baseline="0" dirty="0"/>
              <a:t> same provider!</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115</a:t>
            </a:fld>
            <a:endParaRPr lang="en-US"/>
          </a:p>
        </p:txBody>
      </p:sp>
    </p:spTree>
    <p:extLst>
      <p:ext uri="{BB962C8B-B14F-4D97-AF65-F5344CB8AC3E}">
        <p14:creationId xmlns:p14="http://schemas.microsoft.com/office/powerpoint/2010/main" val="826332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A8D1544D-F39A-4F55-BC21-9BE909A9BACC}" type="slidenum">
              <a:rPr lang="de-DE" smtClean="0"/>
              <a:t>7</a:t>
            </a:fld>
            <a:endParaRPr lang="de-DE"/>
          </a:p>
        </p:txBody>
      </p:sp>
    </p:spTree>
    <p:extLst>
      <p:ext uri="{BB962C8B-B14F-4D97-AF65-F5344CB8AC3E}">
        <p14:creationId xmlns:p14="http://schemas.microsoft.com/office/powerpoint/2010/main" val="856469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8</a:t>
            </a:fld>
            <a:endParaRPr lang="de-DE"/>
          </a:p>
        </p:txBody>
      </p:sp>
    </p:spTree>
    <p:extLst>
      <p:ext uri="{BB962C8B-B14F-4D97-AF65-F5344CB8AC3E}">
        <p14:creationId xmlns:p14="http://schemas.microsoft.com/office/powerpoint/2010/main" val="2473877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9</a:t>
            </a:fld>
            <a:endParaRPr lang="de-DE"/>
          </a:p>
        </p:txBody>
      </p:sp>
    </p:spTree>
    <p:extLst>
      <p:ext uri="{BB962C8B-B14F-4D97-AF65-F5344CB8AC3E}">
        <p14:creationId xmlns:p14="http://schemas.microsoft.com/office/powerpoint/2010/main" val="3449577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10</a:t>
            </a:fld>
            <a:endParaRPr lang="de-DE"/>
          </a:p>
        </p:txBody>
      </p:sp>
    </p:spTree>
    <p:extLst>
      <p:ext uri="{BB962C8B-B14F-4D97-AF65-F5344CB8AC3E}">
        <p14:creationId xmlns:p14="http://schemas.microsoft.com/office/powerpoint/2010/main" val="1520038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11</a:t>
            </a:fld>
            <a:endParaRPr lang="de-DE"/>
          </a:p>
        </p:txBody>
      </p:sp>
    </p:spTree>
    <p:extLst>
      <p:ext uri="{BB962C8B-B14F-4D97-AF65-F5344CB8AC3E}">
        <p14:creationId xmlns:p14="http://schemas.microsoft.com/office/powerpoint/2010/main" val="299557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12</a:t>
            </a:fld>
            <a:endParaRPr lang="de-DE"/>
          </a:p>
        </p:txBody>
      </p:sp>
    </p:spTree>
    <p:extLst>
      <p:ext uri="{BB962C8B-B14F-4D97-AF65-F5344CB8AC3E}">
        <p14:creationId xmlns:p14="http://schemas.microsoft.com/office/powerpoint/2010/main" val="745054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13</a:t>
            </a:fld>
            <a:endParaRPr lang="de-DE"/>
          </a:p>
        </p:txBody>
      </p:sp>
    </p:spTree>
    <p:extLst>
      <p:ext uri="{BB962C8B-B14F-4D97-AF65-F5344CB8AC3E}">
        <p14:creationId xmlns:p14="http://schemas.microsoft.com/office/powerpoint/2010/main" val="3425054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20</a:t>
            </a:fld>
            <a:endParaRPr lang="de-DE"/>
          </a:p>
        </p:txBody>
      </p:sp>
    </p:spTree>
    <p:extLst>
      <p:ext uri="{BB962C8B-B14F-4D97-AF65-F5344CB8AC3E}">
        <p14:creationId xmlns:p14="http://schemas.microsoft.com/office/powerpoint/2010/main" val="9460597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98DA53-2AE6-479B-901D-5117A0B269E4}" type="datetimeFigureOut">
              <a:rPr lang="en-US" smtClean="0"/>
              <a:t>3/30/20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726167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3/30/20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1982307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3/30/20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29379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3/30/20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143950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3/30/20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82845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Standard">
    <p:spTree>
      <p:nvGrpSpPr>
        <p:cNvPr id="1" name=""/>
        <p:cNvGrpSpPr/>
        <p:nvPr/>
      </p:nvGrpSpPr>
      <p:grpSpPr>
        <a:xfrm>
          <a:off x="0" y="0"/>
          <a:ext cx="0" cy="0"/>
          <a:chOff x="0" y="0"/>
          <a:chExt cx="0" cy="0"/>
        </a:xfrm>
      </p:grpSpPr>
      <p:pic>
        <p:nvPicPr>
          <p:cNvPr id="4" name="Picture 3"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2768016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5411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3/30/20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3169039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entered_Title">
    <p:spTree>
      <p:nvGrpSpPr>
        <p:cNvPr id="1" name=""/>
        <p:cNvGrpSpPr/>
        <p:nvPr/>
      </p:nvGrpSpPr>
      <p:grpSpPr>
        <a:xfrm>
          <a:off x="0" y="0"/>
          <a:ext cx="0" cy="0"/>
          <a:chOff x="0" y="0"/>
          <a:chExt cx="0" cy="0"/>
        </a:xfrm>
      </p:grpSpPr>
      <p:sp>
        <p:nvSpPr>
          <p:cNvPr id="2" name="Title 1"/>
          <p:cNvSpPr>
            <a:spLocks noGrp="1"/>
          </p:cNvSpPr>
          <p:nvPr>
            <p:ph type="title"/>
          </p:nvPr>
        </p:nvSpPr>
        <p:spPr>
          <a:xfrm>
            <a:off x="1203960" y="2464858"/>
            <a:ext cx="9784080" cy="1325563"/>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D098DA53-2AE6-479B-901D-5117A0B269E4}" type="datetimeFigureOut">
              <a:rPr lang="en-US" smtClean="0"/>
              <a:t>3/30/20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95609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b_Title and Content Narrow">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a:xfrm>
            <a:off x="2152226" y="1847850"/>
            <a:ext cx="7887547" cy="4351338"/>
          </a:xfrm>
        </p:spPr>
        <p:txBody>
          <a:bodyPr/>
          <a:lstStyle>
            <a:lvl1pPr>
              <a:defRPr sz="3600"/>
            </a:lvl1pPr>
            <a:lvl2pPr>
              <a:defRPr sz="3200"/>
            </a:lvl2pPr>
            <a:lvl3pPr>
              <a:defRPr sz="2800"/>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3/30/20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7553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98DA53-2AE6-479B-901D-5117A0B269E4}" type="datetimeFigureOut">
              <a:rPr lang="en-US" smtClean="0"/>
              <a:t>3/30/20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661012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51708" y="365125"/>
            <a:ext cx="9802091" cy="1325563"/>
          </a:xfrm>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98DA53-2AE6-479B-901D-5117A0B269E4}" type="datetimeFigureOut">
              <a:rPr lang="en-US" smtClean="0"/>
              <a:t>3/30/20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
        <p:nvSpPr>
          <p:cNvPr id="8" name="Rectangle 7"/>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9" name="Picture 8"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58749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98DA53-2AE6-479B-901D-5117A0B269E4}" type="datetimeFigureOut">
              <a:rPr lang="en-US" smtClean="0"/>
              <a:t>3/30/20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8C151D-353C-46B9-AA66-2AB42B8086D8}" type="slidenum">
              <a:rPr lang="en-US" smtClean="0"/>
              <a:t>‹#›</a:t>
            </a:fld>
            <a:endParaRPr lang="en-US"/>
          </a:p>
        </p:txBody>
      </p:sp>
      <p:sp>
        <p:nvSpPr>
          <p:cNvPr id="10" name="Rectangle 9"/>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11" name="Picture 10"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643776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98DA53-2AE6-479B-901D-5117A0B269E4}" type="datetimeFigureOut">
              <a:rPr lang="en-US" smtClean="0"/>
              <a:t>3/30/20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460607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98DA53-2AE6-479B-901D-5117A0B269E4}" type="datetimeFigureOut">
              <a:rPr lang="en-US" smtClean="0"/>
              <a:t>3/30/20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6227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98DA53-2AE6-479B-901D-5117A0B269E4}" type="datetimeFigureOut">
              <a:rPr lang="en-US" smtClean="0"/>
              <a:t>3/30/20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C151D-353C-46B9-AA66-2AB42B8086D8}" type="slidenum">
              <a:rPr lang="en-US" smtClean="0"/>
              <a:t>‹#›</a:t>
            </a:fld>
            <a:endParaRPr lang="en-US"/>
          </a:p>
        </p:txBody>
      </p:sp>
    </p:spTree>
    <p:extLst>
      <p:ext uri="{BB962C8B-B14F-4D97-AF65-F5344CB8AC3E}">
        <p14:creationId xmlns:p14="http://schemas.microsoft.com/office/powerpoint/2010/main" val="1239987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png"/><Relationship Id="rId1" Type="http://schemas.openxmlformats.org/officeDocument/2006/relationships/slideLayout" Target="../slideLayouts/slideLayout4.xml"/><Relationship Id="rId5" Type="http://schemas.openxmlformats.org/officeDocument/2006/relationships/hyperlink" Target="https://www.force11.org/group/joint-declaration-data-citation-principles-final" TargetMode="External"/><Relationship Id="rId4" Type="http://schemas.openxmlformats.org/officeDocument/2006/relationships/image" Target="../media/image7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hyperlink" Target="https://www.facebook.com/guillaume.beck.realisateur/" TargetMode="External"/><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xml"/><Relationship Id="rId4" Type="http://schemas.openxmlformats.org/officeDocument/2006/relationships/image" Target="../media/image80.png"/></Relationships>
</file>

<file path=ppt/slides/_rels/slide11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xml"/><Relationship Id="rId4" Type="http://schemas.openxmlformats.org/officeDocument/2006/relationships/image" Target="../media/image83.png"/></Relationships>
</file>

<file path=ppt/slides/_rels/slide11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6.xml"/><Relationship Id="rId4" Type="http://schemas.openxmlformats.org/officeDocument/2006/relationships/image" Target="../media/image9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3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https://cascad.tech/" TargetMode="External"/><Relationship Id="rId1" Type="http://schemas.openxmlformats.org/officeDocument/2006/relationships/slideLayout" Target="../slideLayouts/slideLayout6.xml"/><Relationship Id="rId4" Type="http://schemas.openxmlformats.org/officeDocument/2006/relationships/image" Target="../media/image101.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hyperlink" Target="https://social-science-data-editors.github.io/guidance/" TargetMode="External"/><Relationship Id="rId2" Type="http://schemas.openxmlformats.org/officeDocument/2006/relationships/image" Target="../media/image102.png"/><Relationship Id="rId1" Type="http://schemas.openxmlformats.org/officeDocument/2006/relationships/slideLayout" Target="../slideLayouts/slideLayout6.xml"/><Relationship Id="rId5" Type="http://schemas.openxmlformats.org/officeDocument/2006/relationships/image" Target="../media/image104.jpg"/><Relationship Id="rId4" Type="http://schemas.openxmlformats.org/officeDocument/2006/relationships/image" Target="../media/image103.png"/></Relationships>
</file>

<file path=ppt/slides/_rels/slide13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hyperlink" Target="https://doi.org/10.5281/zenodo.3662906" TargetMode="External"/><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8" Type="http://schemas.openxmlformats.org/officeDocument/2006/relationships/hyperlink" Target="https://www.casd.eu/en/le-centre-dacces-securise-aux-donnees-casd/certification-de-resultats-cascad-casd/" TargetMode="External"/><Relationship Id="rId3" Type="http://schemas.openxmlformats.org/officeDocument/2006/relationships/hyperlink" Target="https://aeadataeditor.github.io/aea-de-guidance/" TargetMode="External"/><Relationship Id="rId7" Type="http://schemas.openxmlformats.org/officeDocument/2006/relationships/hyperlink" Target="https://doi.org/10.5164/IAB.BHP7516.de.en.v1" TargetMode="External"/><Relationship Id="rId2" Type="http://schemas.openxmlformats.org/officeDocument/2006/relationships/hyperlink" Target="https://social-science-data-editors.github.io/guidance/" TargetMode="External"/><Relationship Id="rId1" Type="http://schemas.openxmlformats.org/officeDocument/2006/relationships/slideLayout" Target="../slideLayouts/slideLayout2.xml"/><Relationship Id="rId6" Type="http://schemas.openxmlformats.org/officeDocument/2006/relationships/hyperlink" Target="https://aeadataeditor.github.io/aea-de-guidance/addtl-data-citation-guidance.html" TargetMode="External"/><Relationship Id="rId5" Type="http://schemas.openxmlformats.org/officeDocument/2006/relationships/hyperlink" Target="https://social-science-data-editors.github.io/guidance/Licensing_guidance.html" TargetMode="External"/><Relationship Id="rId10" Type="http://schemas.openxmlformats.org/officeDocument/2006/relationships/image" Target="../media/image106.png"/><Relationship Id="rId4" Type="http://schemas.openxmlformats.org/officeDocument/2006/relationships/hyperlink" Target="https://aeadataeditor.github.io/aea-de-guidance/template-README.html" TargetMode="External"/><Relationship Id="rId9" Type="http://schemas.openxmlformats.org/officeDocument/2006/relationships/image" Target="../media/image10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gif"/></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hyperlink" Target="https://www.jstor.org/stable/1802906"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hyperlink" Target="https://www.force11.org/group/joint-declaration-data-citation-principles-final"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hyperlink" Target="https://doi.org/10.1257/aer.20190759" TargetMode="External"/><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hyperlink" Target="https://doi.org/10.1257/aer.20190759" TargetMode="External"/><Relationship Id="rId4" Type="http://schemas.openxmlformats.org/officeDocument/2006/relationships/image" Target="../media/image31.png"/></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github.com/AEADataEditor/replication-template/" TargetMode="Externa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8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 Id="rId5" Type="http://schemas.openxmlformats.org/officeDocument/2006/relationships/image" Target="../media/image65.png"/><Relationship Id="rId4" Type="http://schemas.openxmlformats.org/officeDocument/2006/relationships/image" Target="../media/image6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3" Type="http://schemas.openxmlformats.org/officeDocument/2006/relationships/hyperlink" Target="https://www.icpsr.umich.edu/icpsrweb/ICPSR/search/studies" TargetMode="External"/><Relationship Id="rId2" Type="http://schemas.openxmlformats.org/officeDocument/2006/relationships/hyperlink" Target="https://www.openicpsr.org/openicpsr/search/aea/studies" TargetMode="External"/><Relationship Id="rId1" Type="http://schemas.openxmlformats.org/officeDocument/2006/relationships/slideLayout" Target="../slideLayouts/slideLayout2.xml"/><Relationship Id="rId4" Type="http://schemas.openxmlformats.org/officeDocument/2006/relationships/hyperlink" Target="https://toolbox.google.com/datasetsearch/search" TargetMode="External"/></Relationships>
</file>

<file path=ppt/slides/_rels/slide9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Implementing Increased Transparency, and Reproducibility in Economics</a:t>
            </a:r>
          </a:p>
        </p:txBody>
      </p:sp>
      <p:sp>
        <p:nvSpPr>
          <p:cNvPr id="3" name="Subtitle 2"/>
          <p:cNvSpPr>
            <a:spLocks noGrp="1"/>
          </p:cNvSpPr>
          <p:nvPr>
            <p:ph type="subTitle" idx="1"/>
          </p:nvPr>
        </p:nvSpPr>
        <p:spPr>
          <a:xfrm>
            <a:off x="1524000" y="4531658"/>
            <a:ext cx="9144000" cy="2141857"/>
          </a:xfrm>
        </p:spPr>
        <p:txBody>
          <a:bodyPr>
            <a:normAutofit/>
          </a:bodyPr>
          <a:lstStyle/>
          <a:p>
            <a:r>
              <a:rPr lang="en-US" dirty="0"/>
              <a:t>Lars Vilhuber</a:t>
            </a:r>
          </a:p>
          <a:p>
            <a:r>
              <a:rPr lang="en-US" dirty="0"/>
              <a:t>Cornell University</a:t>
            </a:r>
          </a:p>
          <a:p>
            <a:endParaRPr lang="en-US" dirty="0"/>
          </a:p>
          <a:p>
            <a:r>
              <a:rPr lang="en-US" sz="1600" dirty="0"/>
              <a:t>The opinions expressed in this talk are solely the authors, and do not represent the views of the U.S. Census Bureau, the American Economic Association, or any of the funding agencies. </a:t>
            </a:r>
          </a:p>
        </p:txBody>
      </p:sp>
    </p:spTree>
    <p:extLst>
      <p:ext uri="{BB962C8B-B14F-4D97-AF65-F5344CB8AC3E}">
        <p14:creationId xmlns:p14="http://schemas.microsoft.com/office/powerpoint/2010/main" val="1443857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a:off x="5740400" y="3285067"/>
            <a:ext cx="25400" cy="745066"/>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621534">
                  <a:extLst>
                    <a:ext uri="{9D8B030D-6E8A-4147-A177-3AD203B41FA5}">
                      <a16:colId xmlns:a16="http://schemas.microsoft.com/office/drawing/2014/main" val="3059663525"/>
                    </a:ext>
                  </a:extLst>
                </a:gridCol>
                <a:gridCol w="1574800">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a:t>Same data</a:t>
                      </a:r>
                    </a:p>
                  </a:txBody>
                  <a:tcPr/>
                </a:tc>
                <a:tc>
                  <a:txBody>
                    <a:bodyPr/>
                    <a:lstStyle/>
                    <a:p>
                      <a:r>
                        <a:rPr lang="en-US" b="1" dirty="0">
                          <a:solidFill>
                            <a:srgbClr val="FF0000"/>
                          </a:solidFill>
                        </a:rPr>
                        <a:t>Different code</a:t>
                      </a:r>
                    </a:p>
                  </a:txBody>
                  <a:tcPr/>
                </a:tc>
                <a:tc>
                  <a:txBody>
                    <a:bodyPr/>
                    <a:lstStyle/>
                    <a:p>
                      <a:r>
                        <a:rPr lang="en-US" dirty="0"/>
                        <a:t>Same methods</a:t>
                      </a:r>
                    </a:p>
                  </a:txBody>
                  <a:tcPr/>
                </a:tc>
                <a:tc>
                  <a:txBody>
                    <a:bodyPr/>
                    <a:lstStyle/>
                    <a:p>
                      <a:r>
                        <a:rPr lang="en-US" dirty="0"/>
                        <a:t>Same context</a:t>
                      </a: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r>
                        <a:rPr lang="en-US" b="1" dirty="0">
                          <a:solidFill>
                            <a:srgbClr val="FF0000"/>
                          </a:solidFill>
                        </a:rPr>
                        <a:t>or software</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2386367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2" name="Rectangle 1"/>
          <p:cNvSpPr/>
          <p:nvPr/>
        </p:nvSpPr>
        <p:spPr>
          <a:xfrm>
            <a:off x="838200" y="4291846"/>
            <a:ext cx="9601940" cy="175384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9511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Starts with Data Citations</a:t>
            </a:r>
          </a:p>
        </p:txBody>
      </p:sp>
      <p:sp>
        <p:nvSpPr>
          <p:cNvPr id="3" name="Content Placeholder 2"/>
          <p:cNvSpPr>
            <a:spLocks noGrp="1"/>
          </p:cNvSpPr>
          <p:nvPr>
            <p:ph idx="1"/>
          </p:nvPr>
        </p:nvSpPr>
        <p:spPr/>
        <p:txBody>
          <a:bodyPr/>
          <a:lstStyle/>
          <a:p>
            <a:r>
              <a:rPr lang="en-US" dirty="0"/>
              <a:t>Data Citation Principles</a:t>
            </a:r>
          </a:p>
          <a:p>
            <a:r>
              <a:rPr lang="en-US" dirty="0"/>
              <a:t>Image of a standard data citation</a:t>
            </a:r>
          </a:p>
        </p:txBody>
      </p:sp>
      <p:pic>
        <p:nvPicPr>
          <p:cNvPr id="5" name="Picture 4"/>
          <p:cNvPicPr>
            <a:picLocks noChangeAspect="1"/>
          </p:cNvPicPr>
          <p:nvPr/>
        </p:nvPicPr>
        <p:blipFill>
          <a:blip r:embed="rId2"/>
          <a:stretch>
            <a:fillRect/>
          </a:stretch>
        </p:blipFill>
        <p:spPr>
          <a:xfrm>
            <a:off x="1468060" y="456045"/>
            <a:ext cx="5810549" cy="67821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247" y="2201142"/>
            <a:ext cx="1591056" cy="1048512"/>
          </a:xfrm>
          <a:prstGeom prst="rect">
            <a:avLst/>
          </a:prstGeom>
        </p:spPr>
      </p:pic>
      <p:pic>
        <p:nvPicPr>
          <p:cNvPr id="6" name="Picture 5"/>
          <p:cNvPicPr>
            <a:picLocks noChangeAspect="1"/>
          </p:cNvPicPr>
          <p:nvPr/>
        </p:nvPicPr>
        <p:blipFill>
          <a:blip r:embed="rId4"/>
          <a:stretch>
            <a:fillRect/>
          </a:stretch>
        </p:blipFill>
        <p:spPr>
          <a:xfrm>
            <a:off x="1255939" y="3533795"/>
            <a:ext cx="10153650" cy="1190625"/>
          </a:xfrm>
          <a:prstGeom prst="rect">
            <a:avLst/>
          </a:prstGeom>
          <a:ln w="25400">
            <a:solidFill>
              <a:schemeClr val="accent1"/>
            </a:solidFill>
          </a:ln>
          <a:effectLst>
            <a:outerShdw blurRad="50800" dist="127000" dir="2700000" algn="tl" rotWithShape="0">
              <a:prstClr val="black">
                <a:alpha val="40000"/>
              </a:prstClr>
            </a:outerShdw>
          </a:effectLst>
        </p:spPr>
      </p:pic>
      <p:sp>
        <p:nvSpPr>
          <p:cNvPr id="7" name="TextBox 6"/>
          <p:cNvSpPr txBox="1"/>
          <p:nvPr/>
        </p:nvSpPr>
        <p:spPr>
          <a:xfrm>
            <a:off x="8088508" y="5971629"/>
            <a:ext cx="3902529" cy="769441"/>
          </a:xfrm>
          <a:prstGeom prst="rect">
            <a:avLst/>
          </a:prstGeom>
          <a:noFill/>
        </p:spPr>
        <p:txBody>
          <a:bodyPr wrap="square" rtlCol="0">
            <a:spAutoFit/>
          </a:bodyPr>
          <a:lstStyle/>
          <a:p>
            <a:r>
              <a:rPr lang="en-US" sz="1100" dirty="0">
                <a:solidFill>
                  <a:schemeClr val="bg2">
                    <a:lumMod val="75000"/>
                  </a:schemeClr>
                </a:solidFill>
              </a:rPr>
              <a:t>Data Citation Synthesis Group: Joint Declaration of Data Citation Principles. </a:t>
            </a:r>
            <a:r>
              <a:rPr lang="en-US" sz="1100" dirty="0" err="1">
                <a:solidFill>
                  <a:schemeClr val="bg2">
                    <a:lumMod val="75000"/>
                  </a:schemeClr>
                </a:solidFill>
              </a:rPr>
              <a:t>Martone</a:t>
            </a:r>
            <a:r>
              <a:rPr lang="en-US" sz="1100" dirty="0">
                <a:solidFill>
                  <a:schemeClr val="bg2">
                    <a:lumMod val="75000"/>
                  </a:schemeClr>
                </a:solidFill>
              </a:rPr>
              <a:t> M. (ed.) San Diego CA: FORCE11; 2014 [</a:t>
            </a:r>
            <a:r>
              <a:rPr lang="en-US" sz="1100" dirty="0">
                <a:solidFill>
                  <a:schemeClr val="bg2">
                    <a:lumMod val="75000"/>
                  </a:schemeClr>
                </a:solidFill>
                <a:hlinkClick r:id="rId5"/>
              </a:rPr>
              <a:t>https://www.force11.org/group/joint-declaration-data-citation-principles-final</a:t>
            </a:r>
            <a:r>
              <a:rPr lang="en-US" sz="1100" dirty="0">
                <a:solidFill>
                  <a:schemeClr val="bg2">
                    <a:lumMod val="75000"/>
                  </a:schemeClr>
                </a:solidFill>
              </a:rPr>
              <a:t>].</a:t>
            </a:r>
          </a:p>
        </p:txBody>
      </p:sp>
    </p:spTree>
    <p:extLst>
      <p:ext uri="{BB962C8B-B14F-4D97-AF65-F5344CB8AC3E}">
        <p14:creationId xmlns:p14="http://schemas.microsoft.com/office/powerpoint/2010/main" val="236175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89965" y="3802931"/>
            <a:ext cx="2203268" cy="51743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0193" y="2954064"/>
            <a:ext cx="7241177" cy="385433"/>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94760" y="2681203"/>
            <a:ext cx="7543800" cy="386862"/>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AEA “Data Availability Policy” (2019)</a:t>
            </a:r>
          </a:p>
        </p:txBody>
      </p:sp>
      <p:sp>
        <p:nvSpPr>
          <p:cNvPr id="7" name="Rectangle 6"/>
          <p:cNvSpPr/>
          <p:nvPr/>
        </p:nvSpPr>
        <p:spPr>
          <a:xfrm>
            <a:off x="5686696" y="4857587"/>
            <a:ext cx="5129349" cy="39107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normAutofit/>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t>
            </a:r>
            <a:r>
              <a:rPr lang="en-US" b="1" u="sng" dirty="0"/>
              <a:t>access to the data and code is clearly and precisely documented and is non-exclusive to the authors.</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a:solidFill>
                  <a:schemeClr val="bg1">
                    <a:lumMod val="75000"/>
                  </a:schemeClr>
                </a:solidFill>
              </a:rPr>
              <a:t>, </a:t>
            </a:r>
            <a:r>
              <a:rPr lang="en-US" sz="3200" b="1" dirty="0">
                <a:solidFill>
                  <a:schemeClr val="accent6">
                    <a:lumMod val="75000"/>
                  </a:schemeClr>
                </a:solidFill>
              </a:rPr>
              <a:t>prior to acceptance</a:t>
            </a:r>
            <a:r>
              <a:rPr lang="en-US" dirty="0">
                <a:solidFill>
                  <a:schemeClr val="bg1">
                    <a:lumMod val="75000"/>
                  </a:schemeClr>
                </a:solidFill>
              </a:rPr>
              <a:t>, the data, programs, and other details of the computations </a:t>
            </a:r>
            <a:r>
              <a:rPr lang="en-US" sz="3200" b="1" dirty="0">
                <a:solidFill>
                  <a:schemeClr val="accent4">
                    <a:lumMod val="75000"/>
                  </a:schemeClr>
                </a:solidFill>
              </a:rPr>
              <a:t>sufficient to permit replication</a:t>
            </a:r>
            <a:r>
              <a:rPr lang="en-US" dirty="0">
                <a:solidFill>
                  <a:schemeClr val="bg1">
                    <a:lumMod val="75000"/>
                  </a:schemeClr>
                </a:solidFill>
              </a:rPr>
              <a:t>, as well as </a:t>
            </a:r>
            <a:r>
              <a:rPr lang="en-US" b="1" dirty="0">
                <a:solidFill>
                  <a:schemeClr val="accent1">
                    <a:lumMod val="75000"/>
                  </a:schemeClr>
                </a:solidFill>
              </a:rPr>
              <a:t>information about access to data and programs.</a:t>
            </a:r>
          </a:p>
          <a:p>
            <a:endParaRPr lang="en-US" dirty="0"/>
          </a:p>
        </p:txBody>
      </p:sp>
      <p:sp>
        <p:nvSpPr>
          <p:cNvPr id="8" name="Rectangle 7"/>
          <p:cNvSpPr/>
          <p:nvPr/>
        </p:nvSpPr>
        <p:spPr>
          <a:xfrm>
            <a:off x="1010193" y="2604407"/>
            <a:ext cx="10517778" cy="92256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0543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Every manuscript is checked</a:t>
            </a:r>
          </a:p>
        </p:txBody>
      </p:sp>
      <p:sp>
        <p:nvSpPr>
          <p:cNvPr id="3" name="Content Placeholder 2"/>
          <p:cNvSpPr>
            <a:spLocks noGrp="1"/>
          </p:cNvSpPr>
          <p:nvPr>
            <p:ph idx="1"/>
          </p:nvPr>
        </p:nvSpPr>
        <p:spPr/>
        <p:txBody>
          <a:bodyPr/>
          <a:lstStyle/>
          <a:p>
            <a:r>
              <a:rPr lang="en-US" dirty="0"/>
              <a:t>What datasets are used</a:t>
            </a:r>
          </a:p>
          <a:p>
            <a:r>
              <a:rPr lang="en-US" dirty="0"/>
              <a:t>Are they cited?</a:t>
            </a:r>
          </a:p>
          <a:p>
            <a:pPr lvl="1"/>
            <a:r>
              <a:rPr lang="en-US" dirty="0"/>
              <a:t>→ in Article?</a:t>
            </a:r>
          </a:p>
          <a:p>
            <a:pPr lvl="1"/>
            <a:r>
              <a:rPr lang="en-US" dirty="0"/>
              <a:t>→ in Online Appendix?</a:t>
            </a:r>
          </a:p>
          <a:p>
            <a:pPr lvl="1"/>
            <a:r>
              <a:rPr lang="en-US" dirty="0"/>
              <a:t>→ in README?</a:t>
            </a:r>
          </a:p>
        </p:txBody>
      </p:sp>
    </p:spTree>
    <p:extLst>
      <p:ext uri="{BB962C8B-B14F-4D97-AF65-F5344CB8AC3E}">
        <p14:creationId xmlns:p14="http://schemas.microsoft.com/office/powerpoint/2010/main" val="41536962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Every manuscript is checked</a:t>
            </a:r>
          </a:p>
        </p:txBody>
      </p:sp>
      <p:sp>
        <p:nvSpPr>
          <p:cNvPr id="3" name="Content Placeholder 2"/>
          <p:cNvSpPr>
            <a:spLocks noGrp="1"/>
          </p:cNvSpPr>
          <p:nvPr>
            <p:ph idx="1"/>
          </p:nvPr>
        </p:nvSpPr>
        <p:spPr/>
        <p:txBody>
          <a:bodyPr>
            <a:normAutofit/>
          </a:bodyPr>
          <a:lstStyle/>
          <a:p>
            <a:r>
              <a:rPr lang="en-US" dirty="0"/>
              <a:t>What datasets are used</a:t>
            </a:r>
          </a:p>
          <a:p>
            <a:r>
              <a:rPr lang="en-US" dirty="0"/>
              <a:t>Are they cited?</a:t>
            </a:r>
          </a:p>
          <a:p>
            <a:r>
              <a:rPr lang="en-US" dirty="0"/>
              <a:t>Is there additional information on access? </a:t>
            </a:r>
          </a:p>
          <a:p>
            <a:pPr lvl="1"/>
            <a:r>
              <a:rPr lang="en-US" dirty="0"/>
              <a:t>→ URL leads to exact data?</a:t>
            </a:r>
          </a:p>
          <a:p>
            <a:pPr lvl="1"/>
            <a:r>
              <a:rPr lang="en-US" dirty="0"/>
              <a:t>→ URL leads to application procedure?</a:t>
            </a:r>
          </a:p>
          <a:p>
            <a:pPr lvl="1"/>
            <a:r>
              <a:rPr lang="en-US" dirty="0"/>
              <a:t>→ other access procedure is described?</a:t>
            </a:r>
          </a:p>
        </p:txBody>
      </p:sp>
      <p:pic>
        <p:nvPicPr>
          <p:cNvPr id="4" name="Picture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088466" y="1501454"/>
            <a:ext cx="3902614" cy="2750713"/>
          </a:xfrm>
          <a:prstGeom prst="rect">
            <a:avLst/>
          </a:prstGeom>
        </p:spPr>
      </p:pic>
      <p:sp>
        <p:nvSpPr>
          <p:cNvPr id="5" name="TextBox 4"/>
          <p:cNvSpPr txBox="1"/>
          <p:nvPr/>
        </p:nvSpPr>
        <p:spPr>
          <a:xfrm>
            <a:off x="8164947" y="6545584"/>
            <a:ext cx="4775200" cy="276999"/>
          </a:xfrm>
          <a:prstGeom prst="rect">
            <a:avLst/>
          </a:prstGeom>
          <a:noFill/>
        </p:spPr>
        <p:txBody>
          <a:bodyPr wrap="square" rtlCol="0">
            <a:spAutoFit/>
          </a:bodyPr>
          <a:lstStyle/>
          <a:p>
            <a:r>
              <a:rPr lang="fr-FR" sz="1200" dirty="0">
                <a:solidFill>
                  <a:schemeClr val="bg1">
                    <a:lumMod val="85000"/>
                  </a:schemeClr>
                </a:solidFill>
              </a:rPr>
              <a:t>Le labyrinthe des juges, par </a:t>
            </a:r>
            <a:r>
              <a:rPr lang="fr-FR" sz="1200" dirty="0">
                <a:solidFill>
                  <a:schemeClr val="bg1">
                    <a:lumMod val="85000"/>
                  </a:schemeClr>
                </a:solidFill>
                <a:hlinkClick r:id="rId3"/>
              </a:rPr>
              <a:t>Guillaume Beck</a:t>
            </a:r>
            <a:endParaRPr lang="en-US" sz="1200" dirty="0">
              <a:solidFill>
                <a:schemeClr val="bg1">
                  <a:lumMod val="85000"/>
                </a:schemeClr>
              </a:solidFill>
            </a:endParaRPr>
          </a:p>
        </p:txBody>
      </p:sp>
    </p:spTree>
    <p:extLst>
      <p:ext uri="{BB962C8B-B14F-4D97-AF65-F5344CB8AC3E}">
        <p14:creationId xmlns:p14="http://schemas.microsoft.com/office/powerpoint/2010/main" val="2821981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500"/>
                                  </p:stCondLst>
                                  <p:childTnLst>
                                    <p:set>
                                      <p:cBhvr>
                                        <p:cTn id="25" dur="1" fill="hold">
                                          <p:stCondLst>
                                            <p:cond delay="0"/>
                                          </p:stCondLst>
                                        </p:cTn>
                                        <p:tgtEl>
                                          <p:spTgt spid="4"/>
                                        </p:tgtEl>
                                        <p:attrNameLst>
                                          <p:attrName>style.visibility</p:attrName>
                                        </p:attrNameLst>
                                      </p:cBhvr>
                                      <p:to>
                                        <p:strVal val="visible"/>
                                      </p:to>
                                    </p:set>
                                  </p:childTnLst>
                                </p:cTn>
                              </p:par>
                              <p:par>
                                <p:cTn id="26" presetID="1" presetClass="entr" presetSubtype="0" fill="hold" grpId="0" nodeType="withEffect">
                                  <p:stCondLst>
                                    <p:cond delay="500"/>
                                  </p:stCondLst>
                                  <p:childTnLst>
                                    <p:set>
                                      <p:cBhvr>
                                        <p:cTn id="2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Every manuscript is checked</a:t>
            </a:r>
          </a:p>
        </p:txBody>
      </p:sp>
      <p:sp>
        <p:nvSpPr>
          <p:cNvPr id="3" name="Content Placeholder 2"/>
          <p:cNvSpPr>
            <a:spLocks noGrp="1"/>
          </p:cNvSpPr>
          <p:nvPr>
            <p:ph idx="1"/>
          </p:nvPr>
        </p:nvSpPr>
        <p:spPr/>
        <p:txBody>
          <a:bodyPr>
            <a:normAutofit/>
          </a:bodyPr>
          <a:lstStyle/>
          <a:p>
            <a:r>
              <a:rPr lang="en-US" dirty="0"/>
              <a:t>What datasets are used</a:t>
            </a:r>
          </a:p>
          <a:p>
            <a:r>
              <a:rPr lang="en-US" dirty="0"/>
              <a:t>Are they cited?</a:t>
            </a:r>
          </a:p>
          <a:p>
            <a:r>
              <a:rPr lang="en-US" dirty="0"/>
              <a:t>Is there additional information on access? </a:t>
            </a:r>
          </a:p>
          <a:p>
            <a:r>
              <a:rPr lang="en-US" dirty="0"/>
              <a:t>Is there license/ data use information?</a:t>
            </a:r>
          </a:p>
          <a:p>
            <a:pPr lvl="1"/>
            <a:r>
              <a:rPr lang="en-US" dirty="0"/>
              <a:t>→ </a:t>
            </a:r>
            <a:r>
              <a:rPr lang="en-US" b="1" u="sng" dirty="0">
                <a:solidFill>
                  <a:schemeClr val="accent6">
                    <a:lumMod val="75000"/>
                  </a:schemeClr>
                </a:solidFill>
              </a:rPr>
              <a:t>Should</a:t>
            </a:r>
            <a:r>
              <a:rPr lang="en-US" dirty="0"/>
              <a:t> the author provide the data?</a:t>
            </a:r>
          </a:p>
          <a:p>
            <a:pPr lvl="1"/>
            <a:r>
              <a:rPr lang="en-US" dirty="0"/>
              <a:t>→ Is the author </a:t>
            </a:r>
            <a:r>
              <a:rPr lang="en-US" b="1" u="sng" dirty="0">
                <a:solidFill>
                  <a:srgbClr val="FF0000"/>
                </a:solidFill>
              </a:rPr>
              <a:t>allowed</a:t>
            </a:r>
            <a:r>
              <a:rPr lang="en-US" dirty="0"/>
              <a:t> to provide data?</a:t>
            </a:r>
          </a:p>
        </p:txBody>
      </p:sp>
    </p:spTree>
    <p:extLst>
      <p:ext uri="{BB962C8B-B14F-4D97-AF65-F5344CB8AC3E}">
        <p14:creationId xmlns:p14="http://schemas.microsoft.com/office/powerpoint/2010/main" val="427869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Evolving Journal and Data Infrastructure</a:t>
            </a:r>
          </a:p>
        </p:txBody>
      </p:sp>
      <p:sp>
        <p:nvSpPr>
          <p:cNvPr id="3" name="Content Placeholder 2"/>
          <p:cNvSpPr>
            <a:spLocks noGrp="1"/>
          </p:cNvSpPr>
          <p:nvPr>
            <p:ph idx="1"/>
          </p:nvPr>
        </p:nvSpPr>
        <p:spPr/>
        <p:txBody>
          <a:bodyPr>
            <a:normAutofit/>
          </a:bodyPr>
          <a:lstStyle/>
          <a:p>
            <a:pPr marL="0" indent="0" algn="ctr">
              <a:buNone/>
            </a:pPr>
            <a:endParaRPr lang="en-US" sz="6000" dirty="0"/>
          </a:p>
          <a:p>
            <a:pPr marL="0" indent="0" algn="ctr">
              <a:buNone/>
            </a:pPr>
            <a:r>
              <a:rPr lang="en-US" sz="6000" dirty="0"/>
              <a:t>Authors struggle with this!</a:t>
            </a:r>
          </a:p>
        </p:txBody>
      </p:sp>
    </p:spTree>
    <p:extLst>
      <p:ext uri="{BB962C8B-B14F-4D97-AF65-F5344CB8AC3E}">
        <p14:creationId xmlns:p14="http://schemas.microsoft.com/office/powerpoint/2010/main" val="140980344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3"/>
          <p:cNvPicPr>
            <a:picLocks noChangeAspect="1"/>
          </p:cNvPicPr>
          <p:nvPr/>
        </p:nvPicPr>
        <p:blipFill>
          <a:blip r:embed="rId3"/>
          <a:stretch>
            <a:fillRect/>
          </a:stretch>
        </p:blipFill>
        <p:spPr>
          <a:xfrm>
            <a:off x="193964" y="2632075"/>
            <a:ext cx="11771313" cy="1854200"/>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6456411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Evolving Journal and Data Infrastructure</a:t>
            </a:r>
          </a:p>
        </p:txBody>
      </p:sp>
      <p:sp>
        <p:nvSpPr>
          <p:cNvPr id="3" name="Content Placeholder 2"/>
          <p:cNvSpPr>
            <a:spLocks noGrp="1"/>
          </p:cNvSpPr>
          <p:nvPr>
            <p:ph idx="1"/>
          </p:nvPr>
        </p:nvSpPr>
        <p:spPr/>
        <p:txBody>
          <a:bodyPr>
            <a:normAutofit/>
          </a:bodyPr>
          <a:lstStyle/>
          <a:p>
            <a:pPr marL="0" indent="0" algn="ctr">
              <a:buNone/>
            </a:pPr>
            <a:endParaRPr lang="en-US" sz="6000" dirty="0"/>
          </a:p>
          <a:p>
            <a:pPr marL="0" indent="0" algn="ctr">
              <a:buNone/>
            </a:pPr>
            <a:r>
              <a:rPr lang="en-US" sz="6000" dirty="0"/>
              <a:t>Data Publishers struggle with this!</a:t>
            </a:r>
          </a:p>
        </p:txBody>
      </p:sp>
    </p:spTree>
    <p:extLst>
      <p:ext uri="{BB962C8B-B14F-4D97-AF65-F5344CB8AC3E}">
        <p14:creationId xmlns:p14="http://schemas.microsoft.com/office/powerpoint/2010/main" val="219763279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 OECD</a:t>
            </a:r>
          </a:p>
        </p:txBody>
      </p:sp>
      <p:pic>
        <p:nvPicPr>
          <p:cNvPr id="4" name="Content Placeholder 3"/>
          <p:cNvPicPr>
            <a:picLocks noGrp="1" noChangeAspect="1"/>
          </p:cNvPicPr>
          <p:nvPr>
            <p:ph idx="1"/>
          </p:nvPr>
        </p:nvPicPr>
        <p:blipFill>
          <a:blip r:embed="rId2"/>
          <a:stretch>
            <a:fillRect/>
          </a:stretch>
        </p:blipFill>
        <p:spPr>
          <a:xfrm>
            <a:off x="2784889" y="1445078"/>
            <a:ext cx="7323262" cy="4958217"/>
          </a:xfrm>
          <a:prstGeom prst="rect">
            <a:avLst/>
          </a:prstGeom>
        </p:spPr>
      </p:pic>
      <p:cxnSp>
        <p:nvCxnSpPr>
          <p:cNvPr id="6" name="Straight Arrow Connector 5"/>
          <p:cNvCxnSpPr/>
          <p:nvPr/>
        </p:nvCxnSpPr>
        <p:spPr>
          <a:xfrm flipV="1">
            <a:off x="1845128" y="1690688"/>
            <a:ext cx="3412672" cy="120015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63349" y="3045279"/>
            <a:ext cx="2590094" cy="923330"/>
          </a:xfrm>
          <a:prstGeom prst="rect">
            <a:avLst/>
          </a:prstGeom>
          <a:solidFill>
            <a:schemeClr val="bg2"/>
          </a:solidFill>
          <a:ln>
            <a:solidFill>
              <a:schemeClr val="accent1"/>
            </a:solidFill>
          </a:ln>
          <a:effectLst>
            <a:outerShdw blurRad="50800" dist="127000" dir="2700000" algn="tl" rotWithShape="0">
              <a:prstClr val="black">
                <a:alpha val="40000"/>
              </a:prstClr>
            </a:outerShdw>
          </a:effectLst>
        </p:spPr>
        <p:txBody>
          <a:bodyPr wrap="square" rtlCol="0">
            <a:spAutoFit/>
          </a:bodyPr>
          <a:lstStyle/>
          <a:p>
            <a:r>
              <a:rPr lang="en-US" dirty="0"/>
              <a:t>URL does not always change!</a:t>
            </a:r>
            <a:endParaRPr lang="en-US" dirty="0">
              <a:solidFill>
                <a:schemeClr val="bg2"/>
              </a:solidFill>
            </a:endParaRPr>
          </a:p>
          <a:p>
            <a:r>
              <a:rPr lang="en-US" dirty="0">
                <a:solidFill>
                  <a:schemeClr val="bg2"/>
                </a:solidFill>
              </a:rPr>
              <a:t>(but sometimes it does)</a:t>
            </a:r>
          </a:p>
        </p:txBody>
      </p:sp>
    </p:spTree>
    <p:extLst>
      <p:ext uri="{BB962C8B-B14F-4D97-AF65-F5344CB8AC3E}">
        <p14:creationId xmlns:p14="http://schemas.microsoft.com/office/powerpoint/2010/main" val="2230711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a:off x="5740400" y="3285067"/>
            <a:ext cx="25400" cy="745066"/>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621534">
                  <a:extLst>
                    <a:ext uri="{9D8B030D-6E8A-4147-A177-3AD203B41FA5}">
                      <a16:colId xmlns:a16="http://schemas.microsoft.com/office/drawing/2014/main" val="3059663525"/>
                    </a:ext>
                  </a:extLst>
                </a:gridCol>
                <a:gridCol w="1574800">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b="1" dirty="0">
                          <a:solidFill>
                            <a:srgbClr val="FF0000"/>
                          </a:solidFill>
                        </a:rPr>
                        <a:t>New data</a:t>
                      </a:r>
                    </a:p>
                  </a:txBody>
                  <a:tcPr/>
                </a:tc>
                <a:tc>
                  <a:txBody>
                    <a:bodyPr/>
                    <a:lstStyle/>
                    <a:p>
                      <a:r>
                        <a:rPr lang="en-US" b="0" dirty="0">
                          <a:solidFill>
                            <a:schemeClr val="tx1"/>
                          </a:solidFill>
                        </a:rPr>
                        <a:t>Same code</a:t>
                      </a:r>
                    </a:p>
                  </a:txBody>
                  <a:tcPr/>
                </a:tc>
                <a:tc>
                  <a:txBody>
                    <a:bodyPr/>
                    <a:lstStyle/>
                    <a:p>
                      <a:r>
                        <a:rPr lang="en-US" dirty="0"/>
                        <a:t>Same methods</a:t>
                      </a:r>
                    </a:p>
                  </a:txBody>
                  <a:tcPr/>
                </a:tc>
                <a:tc>
                  <a:txBody>
                    <a:bodyPr/>
                    <a:lstStyle/>
                    <a:p>
                      <a:r>
                        <a:rPr lang="en-US" dirty="0"/>
                        <a:t>Same context</a:t>
                      </a:r>
                    </a:p>
                  </a:txBody>
                  <a:tcPr/>
                </a:tc>
                <a:extLst>
                  <a:ext uri="{0D108BD9-81ED-4DB2-BD59-A6C34878D82A}">
                    <a16:rowId xmlns:a16="http://schemas.microsoft.com/office/drawing/2014/main" val="745474162"/>
                  </a:ext>
                </a:extLst>
              </a:tr>
              <a:tr h="370840">
                <a:tc>
                  <a:txBody>
                    <a:bodyPr/>
                    <a:lstStyle/>
                    <a:p>
                      <a:r>
                        <a:rPr lang="en-US" b="1" dirty="0">
                          <a:solidFill>
                            <a:srgbClr val="FF0000"/>
                          </a:solidFill>
                        </a:rPr>
                        <a:t>collection</a:t>
                      </a:r>
                    </a:p>
                  </a:txBody>
                  <a:tcPr/>
                </a:tc>
                <a:tc>
                  <a:txBody>
                    <a:bodyPr/>
                    <a:lstStyle/>
                    <a:p>
                      <a:endParaRPr lang="en-US" b="1" dirty="0">
                        <a:solidFill>
                          <a:srgbClr val="FF0000"/>
                        </a:solidFill>
                      </a:endParaRP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6278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 OECD</a:t>
            </a:r>
          </a:p>
        </p:txBody>
      </p:sp>
      <p:pic>
        <p:nvPicPr>
          <p:cNvPr id="4" name="Content Placeholder 3"/>
          <p:cNvPicPr>
            <a:picLocks noGrp="1" noChangeAspect="1"/>
          </p:cNvPicPr>
          <p:nvPr>
            <p:ph idx="1"/>
          </p:nvPr>
        </p:nvPicPr>
        <p:blipFill>
          <a:blip r:embed="rId2"/>
          <a:stretch>
            <a:fillRect/>
          </a:stretch>
        </p:blipFill>
        <p:spPr>
          <a:xfrm>
            <a:off x="2784889" y="1445078"/>
            <a:ext cx="7323262" cy="4958217"/>
          </a:xfrm>
          <a:prstGeom prst="rect">
            <a:avLst/>
          </a:prstGeom>
        </p:spPr>
      </p:pic>
      <p:pic>
        <p:nvPicPr>
          <p:cNvPr id="3" name="Picture 2"/>
          <p:cNvPicPr>
            <a:picLocks noChangeAspect="1"/>
          </p:cNvPicPr>
          <p:nvPr/>
        </p:nvPicPr>
        <p:blipFill>
          <a:blip r:embed="rId3"/>
          <a:stretch>
            <a:fillRect/>
          </a:stretch>
        </p:blipFill>
        <p:spPr>
          <a:xfrm>
            <a:off x="2798838" y="1445078"/>
            <a:ext cx="8249074" cy="4826248"/>
          </a:xfrm>
          <a:prstGeom prst="rect">
            <a:avLst/>
          </a:prstGeom>
        </p:spPr>
      </p:pic>
      <p:cxnSp>
        <p:nvCxnSpPr>
          <p:cNvPr id="6" name="Straight Arrow Connector 5"/>
          <p:cNvCxnSpPr/>
          <p:nvPr/>
        </p:nvCxnSpPr>
        <p:spPr>
          <a:xfrm flipV="1">
            <a:off x="1845128" y="1690688"/>
            <a:ext cx="3412672" cy="120015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63349" y="3045279"/>
            <a:ext cx="2590094" cy="923330"/>
          </a:xfrm>
          <a:prstGeom prst="rect">
            <a:avLst/>
          </a:prstGeom>
          <a:solidFill>
            <a:schemeClr val="bg2"/>
          </a:solidFill>
          <a:ln>
            <a:solidFill>
              <a:schemeClr val="accent1"/>
            </a:solidFill>
          </a:ln>
          <a:effectLst>
            <a:outerShdw blurRad="50800" dist="127000" dir="2700000" algn="tl" rotWithShape="0">
              <a:prstClr val="black">
                <a:alpha val="40000"/>
              </a:prstClr>
            </a:outerShdw>
          </a:effectLst>
        </p:spPr>
        <p:txBody>
          <a:bodyPr wrap="square" rtlCol="0">
            <a:spAutoFit/>
          </a:bodyPr>
          <a:lstStyle/>
          <a:p>
            <a:r>
              <a:rPr lang="en-US" dirty="0"/>
              <a:t>URL does not always change!</a:t>
            </a:r>
          </a:p>
          <a:p>
            <a:r>
              <a:rPr lang="en-US" dirty="0"/>
              <a:t>(but sometimes it does)</a:t>
            </a:r>
          </a:p>
        </p:txBody>
      </p:sp>
    </p:spTree>
    <p:extLst>
      <p:ext uri="{BB962C8B-B14F-4D97-AF65-F5344CB8AC3E}">
        <p14:creationId xmlns:p14="http://schemas.microsoft.com/office/powerpoint/2010/main" val="365421790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 OECD</a:t>
            </a:r>
          </a:p>
        </p:txBody>
      </p:sp>
      <p:pic>
        <p:nvPicPr>
          <p:cNvPr id="4" name="Content Placeholder 3"/>
          <p:cNvPicPr>
            <a:picLocks noGrp="1" noChangeAspect="1"/>
          </p:cNvPicPr>
          <p:nvPr>
            <p:ph idx="1"/>
          </p:nvPr>
        </p:nvPicPr>
        <p:blipFill>
          <a:blip r:embed="rId2"/>
          <a:stretch>
            <a:fillRect/>
          </a:stretch>
        </p:blipFill>
        <p:spPr>
          <a:xfrm>
            <a:off x="2784889" y="1445078"/>
            <a:ext cx="7323262" cy="4958217"/>
          </a:xfrm>
          <a:prstGeom prst="rect">
            <a:avLst/>
          </a:prstGeom>
        </p:spPr>
      </p:pic>
      <p:pic>
        <p:nvPicPr>
          <p:cNvPr id="3" name="Picture 2"/>
          <p:cNvPicPr>
            <a:picLocks noChangeAspect="1"/>
          </p:cNvPicPr>
          <p:nvPr/>
        </p:nvPicPr>
        <p:blipFill>
          <a:blip r:embed="rId3"/>
          <a:stretch>
            <a:fillRect/>
          </a:stretch>
        </p:blipFill>
        <p:spPr>
          <a:xfrm>
            <a:off x="2798838" y="1445078"/>
            <a:ext cx="8249074" cy="4826248"/>
          </a:xfrm>
          <a:prstGeom prst="rect">
            <a:avLst/>
          </a:prstGeom>
        </p:spPr>
      </p:pic>
      <p:pic>
        <p:nvPicPr>
          <p:cNvPr id="5" name="Picture 4"/>
          <p:cNvPicPr>
            <a:picLocks noChangeAspect="1"/>
          </p:cNvPicPr>
          <p:nvPr/>
        </p:nvPicPr>
        <p:blipFill>
          <a:blip r:embed="rId4"/>
          <a:stretch>
            <a:fillRect/>
          </a:stretch>
        </p:blipFill>
        <p:spPr>
          <a:xfrm>
            <a:off x="2784889" y="1445078"/>
            <a:ext cx="8263023" cy="4833311"/>
          </a:xfrm>
          <a:prstGeom prst="rect">
            <a:avLst/>
          </a:prstGeom>
        </p:spPr>
      </p:pic>
      <p:cxnSp>
        <p:nvCxnSpPr>
          <p:cNvPr id="6" name="Straight Arrow Connector 5"/>
          <p:cNvCxnSpPr/>
          <p:nvPr/>
        </p:nvCxnSpPr>
        <p:spPr>
          <a:xfrm flipV="1">
            <a:off x="1845128" y="1690688"/>
            <a:ext cx="3412672" cy="120015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63349" y="3045279"/>
            <a:ext cx="2590094" cy="923330"/>
          </a:xfrm>
          <a:prstGeom prst="rect">
            <a:avLst/>
          </a:prstGeom>
          <a:solidFill>
            <a:schemeClr val="bg2"/>
          </a:solidFill>
          <a:ln>
            <a:solidFill>
              <a:schemeClr val="accent1"/>
            </a:solidFill>
          </a:ln>
          <a:effectLst>
            <a:outerShdw blurRad="50800" dist="127000" dir="2700000" algn="tl" rotWithShape="0">
              <a:prstClr val="black">
                <a:alpha val="40000"/>
              </a:prstClr>
            </a:outerShdw>
          </a:effectLst>
        </p:spPr>
        <p:txBody>
          <a:bodyPr wrap="square" rtlCol="0">
            <a:spAutoFit/>
          </a:bodyPr>
          <a:lstStyle/>
          <a:p>
            <a:r>
              <a:rPr lang="en-US" dirty="0"/>
              <a:t>URL does not always change!</a:t>
            </a:r>
          </a:p>
          <a:p>
            <a:r>
              <a:rPr lang="en-US" dirty="0"/>
              <a:t>(and then it doesn’t…)</a:t>
            </a:r>
          </a:p>
        </p:txBody>
      </p:sp>
      <p:sp>
        <p:nvSpPr>
          <p:cNvPr id="8" name="Rectangle 7"/>
          <p:cNvSpPr/>
          <p:nvPr/>
        </p:nvSpPr>
        <p:spPr>
          <a:xfrm>
            <a:off x="8007658" y="2308194"/>
            <a:ext cx="2494625" cy="807868"/>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06029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spTree>
    <p:extLst>
      <p:ext uri="{BB962C8B-B14F-4D97-AF65-F5344CB8AC3E}">
        <p14:creationId xmlns:p14="http://schemas.microsoft.com/office/powerpoint/2010/main" val="58049867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pic>
        <p:nvPicPr>
          <p:cNvPr id="3" name="Picture 2"/>
          <p:cNvPicPr>
            <a:picLocks noChangeAspect="1"/>
          </p:cNvPicPr>
          <p:nvPr/>
        </p:nvPicPr>
        <p:blipFill>
          <a:blip r:embed="rId3"/>
          <a:stretch>
            <a:fillRect/>
          </a:stretch>
        </p:blipFill>
        <p:spPr>
          <a:xfrm>
            <a:off x="2780723" y="3597275"/>
            <a:ext cx="6057900" cy="1085850"/>
          </a:xfrm>
          <a:prstGeom prst="rect">
            <a:avLst/>
          </a:prstGeom>
          <a:ln w="38100">
            <a:solidFill>
              <a:srgbClr val="C00000"/>
            </a:solidFill>
          </a:ln>
          <a:effectLst>
            <a:outerShdw blurRad="50800" dist="127000" dir="2700000" algn="tl" rotWithShape="0">
              <a:prstClr val="black">
                <a:alpha val="40000"/>
              </a:prstClr>
            </a:outerShdw>
          </a:effectLst>
        </p:spPr>
      </p:pic>
      <p:pic>
        <p:nvPicPr>
          <p:cNvPr id="5" name="Picture 4"/>
          <p:cNvPicPr>
            <a:picLocks noChangeAspect="1"/>
          </p:cNvPicPr>
          <p:nvPr/>
        </p:nvPicPr>
        <p:blipFill>
          <a:blip r:embed="rId4"/>
          <a:stretch>
            <a:fillRect/>
          </a:stretch>
        </p:blipFill>
        <p:spPr>
          <a:xfrm>
            <a:off x="1125434" y="1532289"/>
            <a:ext cx="9627095" cy="615982"/>
          </a:xfrm>
          <a:prstGeom prst="rect">
            <a:avLst/>
          </a:prstGeom>
        </p:spPr>
      </p:pic>
    </p:spTree>
    <p:extLst>
      <p:ext uri="{BB962C8B-B14F-4D97-AF65-F5344CB8AC3E}">
        <p14:creationId xmlns:p14="http://schemas.microsoft.com/office/powerpoint/2010/main" val="463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publisher-new!</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pic>
        <p:nvPicPr>
          <p:cNvPr id="5" name="Picture 4"/>
          <p:cNvPicPr>
            <a:picLocks noChangeAspect="1"/>
          </p:cNvPicPr>
          <p:nvPr/>
        </p:nvPicPr>
        <p:blipFill>
          <a:blip r:embed="rId3"/>
          <a:stretch>
            <a:fillRect/>
          </a:stretch>
        </p:blipFill>
        <p:spPr>
          <a:xfrm>
            <a:off x="2266227" y="3800475"/>
            <a:ext cx="7400925" cy="1085850"/>
          </a:xfrm>
          <a:prstGeom prst="rect">
            <a:avLst/>
          </a:prstGeom>
          <a:ln w="34925">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7750494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113026" y="2585604"/>
            <a:ext cx="11965947" cy="1857087"/>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9113410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 FRED (St. Louis Fed) </a:t>
            </a:r>
          </a:p>
        </p:txBody>
      </p:sp>
      <p:pic>
        <p:nvPicPr>
          <p:cNvPr id="4" name="Content Placeholder 3"/>
          <p:cNvPicPr>
            <a:picLocks noGrp="1" noChangeAspect="1"/>
          </p:cNvPicPr>
          <p:nvPr>
            <p:ph idx="1"/>
          </p:nvPr>
        </p:nvPicPr>
        <p:blipFill>
          <a:blip r:embed="rId2"/>
          <a:stretch>
            <a:fillRect/>
          </a:stretch>
        </p:blipFill>
        <p:spPr>
          <a:xfrm>
            <a:off x="2388821" y="1690688"/>
            <a:ext cx="8115397" cy="4940410"/>
          </a:xfrm>
          <a:prstGeom prst="rect">
            <a:avLst/>
          </a:prstGeom>
        </p:spPr>
      </p:pic>
      <p:pic>
        <p:nvPicPr>
          <p:cNvPr id="5" name="Picture 4"/>
          <p:cNvPicPr>
            <a:picLocks noChangeAspect="1"/>
          </p:cNvPicPr>
          <p:nvPr/>
        </p:nvPicPr>
        <p:blipFill>
          <a:blip r:embed="rId3"/>
          <a:stretch>
            <a:fillRect/>
          </a:stretch>
        </p:blipFill>
        <p:spPr>
          <a:xfrm>
            <a:off x="1090612" y="2728912"/>
            <a:ext cx="10010775" cy="14001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66541108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4" name="Content Placeholder 3"/>
          <p:cNvPicPr>
            <a:picLocks noGrp="1" noChangeAspect="1"/>
          </p:cNvPicPr>
          <p:nvPr>
            <p:ph idx="1"/>
          </p:nvPr>
        </p:nvPicPr>
        <p:blipFill>
          <a:blip r:embed="rId2"/>
          <a:stretch>
            <a:fillRect/>
          </a:stretch>
        </p:blipFill>
        <p:spPr>
          <a:xfrm>
            <a:off x="2473779" y="1479363"/>
            <a:ext cx="7111895" cy="6458818"/>
          </a:xfrm>
          <a:prstGeom prst="rect">
            <a:avLst/>
          </a:prstGeom>
        </p:spPr>
      </p:pic>
      <p:pic>
        <p:nvPicPr>
          <p:cNvPr id="5" name="Picture 4"/>
          <p:cNvPicPr>
            <a:picLocks noChangeAspect="1"/>
          </p:cNvPicPr>
          <p:nvPr/>
        </p:nvPicPr>
        <p:blipFill>
          <a:blip r:embed="rId3"/>
          <a:stretch>
            <a:fillRect/>
          </a:stretch>
        </p:blipFill>
        <p:spPr>
          <a:xfrm>
            <a:off x="1924050" y="2524805"/>
            <a:ext cx="8801100" cy="24288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29023090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4" name="Content Placeholder 3"/>
          <p:cNvPicPr>
            <a:picLocks noGrp="1" noChangeAspect="1"/>
          </p:cNvPicPr>
          <p:nvPr>
            <p:ph idx="1"/>
          </p:nvPr>
        </p:nvPicPr>
        <p:blipFill>
          <a:blip r:embed="rId2"/>
          <a:stretch>
            <a:fillRect/>
          </a:stretch>
        </p:blipFill>
        <p:spPr>
          <a:xfrm>
            <a:off x="2473779" y="1479363"/>
            <a:ext cx="7111895" cy="6458818"/>
          </a:xfrm>
          <a:prstGeom prst="rect">
            <a:avLst/>
          </a:prstGeom>
        </p:spPr>
      </p:pic>
      <p:pic>
        <p:nvPicPr>
          <p:cNvPr id="5" name="Picture 4"/>
          <p:cNvPicPr>
            <a:picLocks noChangeAspect="1"/>
          </p:cNvPicPr>
          <p:nvPr/>
        </p:nvPicPr>
        <p:blipFill>
          <a:blip r:embed="rId3"/>
          <a:stretch>
            <a:fillRect/>
          </a:stretch>
        </p:blipFill>
        <p:spPr>
          <a:xfrm>
            <a:off x="1924050" y="2524805"/>
            <a:ext cx="8801100" cy="24288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1395456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7" name="Content Placeholder 6"/>
          <p:cNvPicPr>
            <a:picLocks noGrp="1" noChangeAspect="1"/>
          </p:cNvPicPr>
          <p:nvPr>
            <p:ph idx="1"/>
          </p:nvPr>
        </p:nvPicPr>
        <p:blipFill>
          <a:blip r:embed="rId2"/>
          <a:stretch>
            <a:fillRect/>
          </a:stretch>
        </p:blipFill>
        <p:spPr>
          <a:xfrm>
            <a:off x="2555422" y="1298155"/>
            <a:ext cx="6121431" cy="5823598"/>
          </a:xfrm>
          <a:prstGeom prst="rect">
            <a:avLst/>
          </a:prstGeom>
        </p:spPr>
      </p:pic>
      <p:pic>
        <p:nvPicPr>
          <p:cNvPr id="8" name="Picture 7"/>
          <p:cNvPicPr>
            <a:picLocks noChangeAspect="1"/>
          </p:cNvPicPr>
          <p:nvPr/>
        </p:nvPicPr>
        <p:blipFill>
          <a:blip r:embed="rId3"/>
          <a:stretch>
            <a:fillRect/>
          </a:stretch>
        </p:blipFill>
        <p:spPr>
          <a:xfrm>
            <a:off x="1876425" y="2466975"/>
            <a:ext cx="8439150" cy="1924050"/>
          </a:xfrm>
          <a:prstGeom prst="rect">
            <a:avLst/>
          </a:prstGeom>
          <a:ln>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181407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Wider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Scientific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Reanalysis</a:t>
            </a:r>
            <a:r>
              <a:rPr lang="de-DE" sz="1400" dirty="0">
                <a:solidFill>
                  <a:schemeClr val="accent3">
                    <a:lumMod val="75000"/>
                  </a:schemeClr>
                </a:solidFill>
                <a:latin typeface="+mj-lt"/>
              </a:rPr>
              <a:t>/</a:t>
            </a:r>
            <a:r>
              <a:rPr lang="de-DE" sz="1400" dirty="0" err="1">
                <a:solidFill>
                  <a:schemeClr val="accent3">
                    <a:lumMod val="75000"/>
                  </a:schemeClr>
                </a:solidFill>
                <a:latin typeface="+mj-lt"/>
              </a:rPr>
              <a:t>Robustness</a:t>
            </a:r>
            <a:r>
              <a:rPr lang="de-DE" sz="1400" dirty="0">
                <a:solidFill>
                  <a:schemeClr val="accent3">
                    <a:lumMod val="75000"/>
                  </a:schemeClr>
                </a:solidFill>
                <a:latin typeface="+mj-lt"/>
              </a:rPr>
              <a:t> (Clemens 2015)</a:t>
            </a:r>
          </a:p>
        </p:txBody>
      </p:sp>
    </p:spTree>
    <p:extLst>
      <p:ext uri="{BB962C8B-B14F-4D97-AF65-F5344CB8AC3E}">
        <p14:creationId xmlns:p14="http://schemas.microsoft.com/office/powerpoint/2010/main" val="291486772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50920" y="1582824"/>
            <a:ext cx="11860567" cy="1446550"/>
          </a:xfrm>
          <a:prstGeom prst="rect">
            <a:avLst/>
          </a:prstGeom>
          <a:noFill/>
        </p:spPr>
        <p:txBody>
          <a:bodyPr wrap="square" rtlCol="0">
            <a:spAutoFit/>
          </a:bodyPr>
          <a:lstStyle/>
          <a:p>
            <a:pPr algn="ctr"/>
            <a:r>
              <a:rPr lang="en-US" sz="8800" dirty="0">
                <a:solidFill>
                  <a:schemeClr val="bg1"/>
                </a:solidFill>
              </a:rPr>
              <a:t>Some Suggestions</a:t>
            </a:r>
            <a:endParaRPr lang="en-US" dirty="0">
              <a:solidFill>
                <a:schemeClr val="bg1"/>
              </a:solidFill>
            </a:endParaRPr>
          </a:p>
        </p:txBody>
      </p:sp>
    </p:spTree>
    <p:extLst>
      <p:ext uri="{BB962C8B-B14F-4D97-AF65-F5344CB8AC3E}">
        <p14:creationId xmlns:p14="http://schemas.microsoft.com/office/powerpoint/2010/main" val="12711387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197100" y="1384300"/>
            <a:ext cx="7717573" cy="1446550"/>
          </a:xfrm>
          <a:prstGeom prst="rect">
            <a:avLst/>
          </a:prstGeom>
          <a:noFill/>
        </p:spPr>
        <p:txBody>
          <a:bodyPr wrap="square" rtlCol="0">
            <a:spAutoFit/>
          </a:bodyPr>
          <a:lstStyle/>
          <a:p>
            <a:pPr algn="ctr"/>
            <a:r>
              <a:rPr lang="en-US" sz="8800" dirty="0">
                <a:solidFill>
                  <a:schemeClr val="bg1"/>
                </a:solidFill>
              </a:rPr>
              <a:t>For authors</a:t>
            </a:r>
            <a:endParaRPr lang="en-US" dirty="0">
              <a:solidFill>
                <a:schemeClr val="bg1"/>
              </a:solidFill>
            </a:endParaRPr>
          </a:p>
        </p:txBody>
      </p:sp>
    </p:spTree>
    <p:extLst>
      <p:ext uri="{BB962C8B-B14F-4D97-AF65-F5344CB8AC3E}">
        <p14:creationId xmlns:p14="http://schemas.microsoft.com/office/powerpoint/2010/main" val="8851715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Encourage Best Practices</a:t>
            </a:r>
          </a:p>
        </p:txBody>
      </p:sp>
      <p:sp>
        <p:nvSpPr>
          <p:cNvPr id="3" name="Content Placeholder 2"/>
          <p:cNvSpPr>
            <a:spLocks noGrp="1"/>
          </p:cNvSpPr>
          <p:nvPr>
            <p:ph idx="1"/>
          </p:nvPr>
        </p:nvSpPr>
        <p:spPr/>
        <p:txBody>
          <a:bodyPr>
            <a:normAutofit/>
          </a:bodyPr>
          <a:lstStyle/>
          <a:p>
            <a:r>
              <a:rPr lang="en-US" sz="4400" b="1" dirty="0">
                <a:solidFill>
                  <a:schemeClr val="accent6">
                    <a:lumMod val="75000"/>
                  </a:schemeClr>
                </a:solidFill>
              </a:rPr>
              <a:t>Follow robust coding</a:t>
            </a:r>
          </a:p>
          <a:p>
            <a:pPr lvl="1"/>
            <a:r>
              <a:rPr lang="en-US" sz="4000" dirty="0"/>
              <a:t>Ensure that code reliably produces results</a:t>
            </a:r>
            <a:br>
              <a:rPr lang="en-US" sz="4000" dirty="0"/>
            </a:br>
            <a:r>
              <a:rPr lang="en-US" sz="4000" i="1" dirty="0">
                <a:solidFill>
                  <a:schemeClr val="bg1">
                    <a:lumMod val="65000"/>
                  </a:schemeClr>
                </a:solidFill>
              </a:rPr>
              <a:t>(possibly automated)</a:t>
            </a:r>
          </a:p>
          <a:p>
            <a:pPr lvl="1"/>
            <a:r>
              <a:rPr lang="en-US" sz="4000" dirty="0"/>
              <a:t>Before you finish the manuscript, run all analysis code again</a:t>
            </a:r>
            <a:br>
              <a:rPr lang="en-US" sz="4000" dirty="0"/>
            </a:br>
            <a:r>
              <a:rPr lang="en-US" sz="4000" i="1" dirty="0">
                <a:solidFill>
                  <a:schemeClr val="bg1">
                    <a:lumMod val="65000"/>
                  </a:schemeClr>
                </a:solidFill>
              </a:rPr>
              <a:t>(if not too onerous)</a:t>
            </a:r>
          </a:p>
        </p:txBody>
      </p:sp>
    </p:spTree>
    <p:extLst>
      <p:ext uri="{BB962C8B-B14F-4D97-AF65-F5344CB8AC3E}">
        <p14:creationId xmlns:p14="http://schemas.microsoft.com/office/powerpoint/2010/main" val="265944750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Streamlining replication packages</a:t>
            </a:r>
          </a:p>
        </p:txBody>
      </p:sp>
      <p:sp>
        <p:nvSpPr>
          <p:cNvPr id="3" name="Content Placeholder 2"/>
          <p:cNvSpPr>
            <a:spLocks noGrp="1"/>
          </p:cNvSpPr>
          <p:nvPr>
            <p:ph sz="half" idx="1"/>
          </p:nvPr>
        </p:nvSpPr>
        <p:spPr/>
        <p:txBody>
          <a:bodyPr/>
          <a:lstStyle/>
          <a:p>
            <a:r>
              <a:rPr lang="en-US" dirty="0"/>
              <a:t>Master script preferred</a:t>
            </a:r>
          </a:p>
          <a:p>
            <a:pPr lvl="1"/>
            <a:r>
              <a:rPr lang="en-US" dirty="0"/>
              <a:t>Least amount of manual effort</a:t>
            </a:r>
          </a:p>
          <a:p>
            <a:r>
              <a:rPr lang="en-US" dirty="0"/>
              <a:t>No manual manipulation </a:t>
            </a:r>
          </a:p>
          <a:p>
            <a:pPr lvl="1"/>
            <a:r>
              <a:rPr lang="en-US" dirty="0"/>
              <a:t>“Change the parameter to 0.2, then run the code again”</a:t>
            </a:r>
          </a:p>
          <a:p>
            <a:r>
              <a:rPr lang="en-US" dirty="0"/>
              <a:t>No manual copying of results</a:t>
            </a:r>
          </a:p>
          <a:p>
            <a:pPr lvl="1"/>
            <a:r>
              <a:rPr lang="en-US" dirty="0"/>
              <a:t>Write out/save tables and figures using packages</a:t>
            </a:r>
          </a:p>
          <a:p>
            <a:pPr lvl="1"/>
            <a:r>
              <a:rPr lang="en-US" dirty="0"/>
              <a:t>Compute all numbers in package</a:t>
            </a:r>
          </a:p>
        </p:txBody>
      </p:sp>
      <p:sp>
        <p:nvSpPr>
          <p:cNvPr id="4" name="Content Placeholder 3"/>
          <p:cNvSpPr>
            <a:spLocks noGrp="1"/>
          </p:cNvSpPr>
          <p:nvPr>
            <p:ph sz="half" idx="2"/>
          </p:nvPr>
        </p:nvSpPr>
        <p:spPr/>
        <p:txBody>
          <a:bodyPr/>
          <a:lstStyle/>
          <a:p>
            <a:r>
              <a:rPr lang="en-US" dirty="0"/>
              <a:t>No manual install of packages</a:t>
            </a:r>
          </a:p>
          <a:p>
            <a:pPr lvl="1"/>
            <a:r>
              <a:rPr lang="en-US" dirty="0"/>
              <a:t>Use a script to create all directories, install all necessary packages/requirements/etc.</a:t>
            </a:r>
          </a:p>
          <a:p>
            <a:r>
              <a:rPr lang="en-US" dirty="0"/>
              <a:t>Clear instructions!</a:t>
            </a:r>
          </a:p>
        </p:txBody>
      </p: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896077" y="3320257"/>
            <a:ext cx="681037" cy="681037"/>
          </a:xfrm>
          <a:prstGeom prst="rect">
            <a:avLst/>
          </a:prstGeom>
        </p:spPr>
      </p:pic>
    </p:spTree>
    <p:extLst>
      <p:ext uri="{BB962C8B-B14F-4D97-AF65-F5344CB8AC3E}">
        <p14:creationId xmlns:p14="http://schemas.microsoft.com/office/powerpoint/2010/main" val="94519141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107238" y="607836"/>
            <a:ext cx="6477333" cy="3645087"/>
          </a:xfrm>
          <a:prstGeom prst="rect">
            <a:avLst/>
          </a:prstGeom>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3"/>
          <a:stretch>
            <a:fillRect/>
          </a:stretch>
        </p:blipFill>
        <p:spPr>
          <a:xfrm>
            <a:off x="827840" y="2439905"/>
            <a:ext cx="6445581" cy="3626036"/>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3019927" y="1961148"/>
            <a:ext cx="6292516" cy="2554545"/>
          </a:xfrm>
          <a:prstGeom prst="rect">
            <a:avLst/>
          </a:prstGeom>
          <a:solidFill>
            <a:schemeClr val="bg1"/>
          </a:solidFill>
          <a:ln>
            <a:solidFill>
              <a:srgbClr val="B31B1B"/>
            </a:solidFill>
          </a:ln>
          <a:effectLst>
            <a:outerShdw blurRad="50800" dist="127000" dir="2700000" algn="tl" rotWithShape="0">
              <a:prstClr val="black">
                <a:alpha val="40000"/>
              </a:prstClr>
            </a:outerShdw>
          </a:effectLst>
        </p:spPr>
        <p:txBody>
          <a:bodyPr wrap="square" rtlCol="0">
            <a:spAutoFit/>
          </a:bodyPr>
          <a:lstStyle/>
          <a:p>
            <a:pPr algn="ctr"/>
            <a:r>
              <a:rPr lang="en-US" sz="4000" b="1" dirty="0"/>
              <a:t>Provide data citations (in manuscript) and data availability statements (in README or appendix) </a:t>
            </a:r>
          </a:p>
        </p:txBody>
      </p:sp>
    </p:spTree>
    <p:extLst>
      <p:ext uri="{BB962C8B-B14F-4D97-AF65-F5344CB8AC3E}">
        <p14:creationId xmlns:p14="http://schemas.microsoft.com/office/powerpoint/2010/main" val="207549801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65716" y="674400"/>
            <a:ext cx="11860567" cy="5509200"/>
          </a:xfrm>
          <a:prstGeom prst="rect">
            <a:avLst/>
          </a:prstGeom>
          <a:noFill/>
        </p:spPr>
        <p:txBody>
          <a:bodyPr wrap="square" rtlCol="0">
            <a:spAutoFit/>
          </a:bodyPr>
          <a:lstStyle/>
          <a:p>
            <a:pPr algn="ctr"/>
            <a:r>
              <a:rPr lang="en-US" sz="8800" dirty="0">
                <a:solidFill>
                  <a:schemeClr val="accent4">
                    <a:lumMod val="20000"/>
                    <a:lumOff val="80000"/>
                  </a:schemeClr>
                </a:solidFill>
              </a:rPr>
              <a:t>Proposed:</a:t>
            </a:r>
            <a:br>
              <a:rPr lang="en-US" sz="8800" dirty="0">
                <a:solidFill>
                  <a:schemeClr val="bg1"/>
                </a:solidFill>
              </a:rPr>
            </a:br>
            <a:r>
              <a:rPr lang="en-US" sz="8800" dirty="0">
                <a:solidFill>
                  <a:schemeClr val="bg1"/>
                </a:solidFill>
              </a:rPr>
              <a:t>Explicit DAS or</a:t>
            </a:r>
          </a:p>
          <a:p>
            <a:pPr algn="ctr"/>
            <a:r>
              <a:rPr lang="en-US" sz="8800" dirty="0">
                <a:solidFill>
                  <a:schemeClr val="accent6">
                    <a:lumMod val="60000"/>
                    <a:lumOff val="40000"/>
                  </a:schemeClr>
                </a:solidFill>
              </a:rPr>
              <a:t>Incorporate into </a:t>
            </a:r>
            <a:br>
              <a:rPr lang="en-US" sz="8800" dirty="0">
                <a:solidFill>
                  <a:schemeClr val="accent6">
                    <a:lumMod val="60000"/>
                    <a:lumOff val="40000"/>
                  </a:schemeClr>
                </a:solidFill>
              </a:rPr>
            </a:br>
            <a:r>
              <a:rPr lang="en-US" sz="8800" dirty="0">
                <a:solidFill>
                  <a:schemeClr val="accent6">
                    <a:lumMod val="60000"/>
                    <a:lumOff val="40000"/>
                  </a:schemeClr>
                </a:solidFill>
              </a:rPr>
              <a:t>standardized README</a:t>
            </a:r>
            <a:endParaRPr lang="en-US" dirty="0">
              <a:solidFill>
                <a:schemeClr val="accent6">
                  <a:lumMod val="60000"/>
                  <a:lumOff val="40000"/>
                </a:schemeClr>
              </a:solidFill>
            </a:endParaRPr>
          </a:p>
        </p:txBody>
      </p:sp>
    </p:spTree>
    <p:extLst>
      <p:ext uri="{BB962C8B-B14F-4D97-AF65-F5344CB8AC3E}">
        <p14:creationId xmlns:p14="http://schemas.microsoft.com/office/powerpoint/2010/main" val="276757314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197100" y="1384300"/>
            <a:ext cx="7717573" cy="1446550"/>
          </a:xfrm>
          <a:prstGeom prst="rect">
            <a:avLst/>
          </a:prstGeom>
          <a:noFill/>
        </p:spPr>
        <p:txBody>
          <a:bodyPr wrap="square" rtlCol="0">
            <a:spAutoFit/>
          </a:bodyPr>
          <a:lstStyle/>
          <a:p>
            <a:pPr algn="ctr"/>
            <a:r>
              <a:rPr lang="en-US" sz="8800" dirty="0">
                <a:solidFill>
                  <a:schemeClr val="bg1"/>
                </a:solidFill>
              </a:rPr>
              <a:t>For institutions</a:t>
            </a:r>
            <a:endParaRPr lang="en-US" dirty="0">
              <a:solidFill>
                <a:schemeClr val="bg1"/>
              </a:solidFill>
            </a:endParaRPr>
          </a:p>
        </p:txBody>
      </p:sp>
    </p:spTree>
    <p:extLst>
      <p:ext uri="{BB962C8B-B14F-4D97-AF65-F5344CB8AC3E}">
        <p14:creationId xmlns:p14="http://schemas.microsoft.com/office/powerpoint/2010/main" val="93594929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Better support for researchers</a:t>
            </a:r>
          </a:p>
        </p:txBody>
      </p:sp>
      <p:sp>
        <p:nvSpPr>
          <p:cNvPr id="3" name="Content Placeholder 2"/>
          <p:cNvSpPr>
            <a:spLocks noGrp="1"/>
          </p:cNvSpPr>
          <p:nvPr>
            <p:ph idx="1"/>
          </p:nvPr>
        </p:nvSpPr>
        <p:spPr/>
        <p:txBody>
          <a:bodyPr/>
          <a:lstStyle/>
          <a:p>
            <a:r>
              <a:rPr lang="en-US" dirty="0"/>
              <a:t>Training in methods (with various centers, institutions, etc.)</a:t>
            </a:r>
          </a:p>
          <a:p>
            <a:pPr lvl="1"/>
            <a:r>
              <a:rPr lang="en-US" dirty="0"/>
              <a:t>For current researchers (Carpentries, custom, etc.)</a:t>
            </a:r>
          </a:p>
          <a:p>
            <a:pPr lvl="1"/>
            <a:r>
              <a:rPr lang="en-US" dirty="0"/>
              <a:t>For integration into curriculums</a:t>
            </a:r>
          </a:p>
          <a:p>
            <a:r>
              <a:rPr lang="en-US" dirty="0"/>
              <a:t>Tools to streamline the process </a:t>
            </a:r>
          </a:p>
          <a:p>
            <a:pPr lvl="1"/>
            <a:r>
              <a:rPr lang="en-US" dirty="0"/>
              <a:t>DOI for research data</a:t>
            </a:r>
          </a:p>
          <a:p>
            <a:pPr lvl="1"/>
            <a:r>
              <a:rPr lang="en-US" dirty="0"/>
              <a:t>Facilitate citation according to various practices (media, academia)</a:t>
            </a:r>
          </a:p>
          <a:p>
            <a:r>
              <a:rPr lang="en-US" dirty="0"/>
              <a:t>Awareness</a:t>
            </a:r>
          </a:p>
          <a:p>
            <a:pPr lvl="1"/>
            <a:r>
              <a:rPr lang="en-US" dirty="0"/>
              <a:t>Consider as part of performance measurement</a:t>
            </a:r>
          </a:p>
          <a:p>
            <a:pPr lvl="1"/>
            <a:r>
              <a:rPr lang="en-US" dirty="0"/>
              <a:t>Assess as part of institutional reputation</a:t>
            </a:r>
          </a:p>
        </p:txBody>
      </p:sp>
    </p:spTree>
    <p:extLst>
      <p:ext uri="{BB962C8B-B14F-4D97-AF65-F5344CB8AC3E}">
        <p14:creationId xmlns:p14="http://schemas.microsoft.com/office/powerpoint/2010/main" val="262166648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B91043-CDC2-6D49-9E02-9DEE122D0EF7}"/>
              </a:ext>
            </a:extLst>
          </p:cNvPr>
          <p:cNvSpPr>
            <a:spLocks noGrp="1"/>
          </p:cNvSpPr>
          <p:nvPr>
            <p:ph type="title"/>
          </p:nvPr>
        </p:nvSpPr>
        <p:spPr>
          <a:xfrm>
            <a:off x="838200" y="963877"/>
            <a:ext cx="3494362" cy="4930246"/>
          </a:xfrm>
        </p:spPr>
        <p:txBody>
          <a:bodyPr>
            <a:normAutofit/>
          </a:bodyPr>
          <a:lstStyle/>
          <a:p>
            <a:pPr algn="r"/>
            <a:r>
              <a:rPr lang="en-US" dirty="0"/>
              <a:t>Formal internal verification services?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7B9D46F-EBFB-6243-A4A7-811394EE6C56}"/>
              </a:ext>
            </a:extLst>
          </p:cNvPr>
          <p:cNvSpPr>
            <a:spLocks noGrp="1"/>
          </p:cNvSpPr>
          <p:nvPr>
            <p:ph idx="1"/>
          </p:nvPr>
        </p:nvSpPr>
        <p:spPr>
          <a:xfrm>
            <a:off x="4976031" y="963877"/>
            <a:ext cx="6377769" cy="4930246"/>
          </a:xfrm>
        </p:spPr>
        <p:txBody>
          <a:bodyPr anchor="ctr">
            <a:normAutofit/>
          </a:bodyPr>
          <a:lstStyle/>
          <a:p>
            <a:r>
              <a:rPr lang="en-US" sz="2400" dirty="0"/>
              <a:t>What is the (reputational) cost of </a:t>
            </a:r>
            <a:r>
              <a:rPr lang="en-US" sz="2400" b="1" dirty="0">
                <a:solidFill>
                  <a:schemeClr val="accent6">
                    <a:lumMod val="50000"/>
                  </a:schemeClr>
                </a:solidFill>
              </a:rPr>
              <a:t>irreproducible outputs?</a:t>
            </a:r>
          </a:p>
          <a:p>
            <a:r>
              <a:rPr lang="en-US" sz="2400" dirty="0"/>
              <a:t>What is the (time, money) cost of </a:t>
            </a:r>
            <a:r>
              <a:rPr lang="en-US" sz="2400" b="1" dirty="0">
                <a:solidFill>
                  <a:schemeClr val="accent2">
                    <a:lumMod val="75000"/>
                  </a:schemeClr>
                </a:solidFill>
              </a:rPr>
              <a:t>verifying reproducibility</a:t>
            </a:r>
            <a:r>
              <a:rPr lang="en-US" sz="2400" dirty="0"/>
              <a:t>?</a:t>
            </a:r>
          </a:p>
          <a:p>
            <a:r>
              <a:rPr lang="en-US" sz="2400" dirty="0"/>
              <a:t>What is the </a:t>
            </a:r>
            <a:r>
              <a:rPr lang="en-US" sz="2400" b="1" dirty="0">
                <a:solidFill>
                  <a:schemeClr val="accent1">
                    <a:lumMod val="75000"/>
                  </a:schemeClr>
                </a:solidFill>
              </a:rPr>
              <a:t>cost/benefit of transparency</a:t>
            </a:r>
            <a:r>
              <a:rPr lang="en-US" sz="2400" dirty="0"/>
              <a:t>? </a:t>
            </a:r>
          </a:p>
          <a:p>
            <a:endParaRPr lang="en-US" sz="2400" dirty="0"/>
          </a:p>
        </p:txBody>
      </p:sp>
    </p:spTree>
    <p:extLst>
      <p:ext uri="{BB962C8B-B14F-4D97-AF65-F5344CB8AC3E}">
        <p14:creationId xmlns:p14="http://schemas.microsoft.com/office/powerpoint/2010/main" val="12809587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2200" y="365125"/>
            <a:ext cx="5181599" cy="1325563"/>
          </a:xfrm>
        </p:spPr>
        <p:txBody>
          <a:bodyPr/>
          <a:lstStyle/>
          <a:p>
            <a:endParaRPr lang="en-US" dirty="0"/>
          </a:p>
        </p:txBody>
      </p:sp>
      <p:pic>
        <p:nvPicPr>
          <p:cNvPr id="5" name="Content Placeholder 4"/>
          <p:cNvPicPr>
            <a:picLocks noGrp="1" noChangeAspect="1"/>
          </p:cNvPicPr>
          <p:nvPr>
            <p:ph sz="half" idx="1"/>
          </p:nvPr>
        </p:nvPicPr>
        <p:blipFill>
          <a:blip r:embed="rId2"/>
          <a:stretch>
            <a:fillRect/>
          </a:stretch>
        </p:blipFill>
        <p:spPr>
          <a:xfrm>
            <a:off x="838200" y="1967375"/>
            <a:ext cx="5181600" cy="4067838"/>
          </a:xfrm>
          <a:prstGeom prst="rect">
            <a:avLst/>
          </a:prstGeom>
        </p:spPr>
      </p:pic>
      <p:pic>
        <p:nvPicPr>
          <p:cNvPr id="7" name="Content Placeholder 6"/>
          <p:cNvPicPr>
            <a:picLocks noGrp="1" noChangeAspect="1"/>
          </p:cNvPicPr>
          <p:nvPr>
            <p:ph sz="half" idx="2"/>
          </p:nvPr>
        </p:nvPicPr>
        <p:blipFill>
          <a:blip r:embed="rId3"/>
          <a:stretch>
            <a:fillRect/>
          </a:stretch>
        </p:blipFill>
        <p:spPr>
          <a:xfrm>
            <a:off x="6172200" y="2101761"/>
            <a:ext cx="5181600" cy="3799065"/>
          </a:xfrm>
          <a:prstGeom prst="rect">
            <a:avLst/>
          </a:prstGeom>
        </p:spPr>
      </p:pic>
      <p:pic>
        <p:nvPicPr>
          <p:cNvPr id="6" name="Picture 5"/>
          <p:cNvPicPr>
            <a:picLocks noChangeAspect="1"/>
          </p:cNvPicPr>
          <p:nvPr/>
        </p:nvPicPr>
        <p:blipFill>
          <a:blip r:embed="rId4"/>
          <a:stretch>
            <a:fillRect/>
          </a:stretch>
        </p:blipFill>
        <p:spPr>
          <a:xfrm>
            <a:off x="1361642" y="298813"/>
            <a:ext cx="4810558" cy="1601093"/>
          </a:xfrm>
          <a:prstGeom prst="rect">
            <a:avLst/>
          </a:prstGeom>
        </p:spPr>
      </p:pic>
    </p:spTree>
    <p:extLst>
      <p:ext uri="{BB962C8B-B14F-4D97-AF65-F5344CB8AC3E}">
        <p14:creationId xmlns:p14="http://schemas.microsoft.com/office/powerpoint/2010/main" val="32975913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Wider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Scientific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Reanalysis</a:t>
            </a:r>
            <a:r>
              <a:rPr lang="de-DE" sz="1400" dirty="0">
                <a:solidFill>
                  <a:schemeClr val="bg1">
                    <a:lumMod val="85000"/>
                  </a:schemeClr>
                </a:solidFill>
                <a:latin typeface="+mj-lt"/>
              </a:rPr>
              <a:t>/</a:t>
            </a:r>
            <a:r>
              <a:rPr lang="de-DE" sz="1400" dirty="0" err="1">
                <a:solidFill>
                  <a:schemeClr val="bg1">
                    <a:lumMod val="85000"/>
                  </a:schemeClr>
                </a:solidFill>
                <a:latin typeface="+mj-lt"/>
              </a:rPr>
              <a:t>Robustness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a:off x="9033933" y="3437467"/>
            <a:ext cx="1218629" cy="626533"/>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621534">
                  <a:extLst>
                    <a:ext uri="{9D8B030D-6E8A-4147-A177-3AD203B41FA5}">
                      <a16:colId xmlns:a16="http://schemas.microsoft.com/office/drawing/2014/main" val="3059663525"/>
                    </a:ext>
                  </a:extLst>
                </a:gridCol>
                <a:gridCol w="1574800">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b="1" dirty="0">
                          <a:solidFill>
                            <a:srgbClr val="FF0000"/>
                          </a:solidFill>
                        </a:rPr>
                        <a:t>Different data</a:t>
                      </a:r>
                    </a:p>
                  </a:txBody>
                  <a:tcPr/>
                </a:tc>
                <a:tc>
                  <a:txBody>
                    <a:bodyPr/>
                    <a:lstStyle/>
                    <a:p>
                      <a:r>
                        <a:rPr lang="en-US" b="0" dirty="0">
                          <a:solidFill>
                            <a:schemeClr val="tx1"/>
                          </a:solidFill>
                        </a:rPr>
                        <a:t>Different code</a:t>
                      </a:r>
                    </a:p>
                  </a:txBody>
                  <a:tcPr/>
                </a:tc>
                <a:tc>
                  <a:txBody>
                    <a:bodyPr/>
                    <a:lstStyle/>
                    <a:p>
                      <a:r>
                        <a:rPr lang="en-US" b="1" dirty="0">
                          <a:solidFill>
                            <a:srgbClr val="FF0000"/>
                          </a:solidFill>
                        </a:rPr>
                        <a:t>Different</a:t>
                      </a:r>
                    </a:p>
                  </a:txBody>
                  <a:tcPr/>
                </a:tc>
                <a:tc>
                  <a:txBody>
                    <a:bodyPr/>
                    <a:lstStyle/>
                    <a:p>
                      <a:r>
                        <a:rPr lang="en-US" b="1" dirty="0">
                          <a:solidFill>
                            <a:srgbClr val="FF0000"/>
                          </a:solidFill>
                        </a:rPr>
                        <a:t>Different</a:t>
                      </a: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r>
                        <a:rPr lang="en-US" b="0" dirty="0">
                          <a:solidFill>
                            <a:schemeClr val="tx1"/>
                          </a:solidFill>
                        </a:rPr>
                        <a:t>or software</a:t>
                      </a:r>
                    </a:p>
                  </a:txBody>
                  <a:tcPr/>
                </a:tc>
                <a:tc>
                  <a:txBody>
                    <a:bodyPr/>
                    <a:lstStyle/>
                    <a:p>
                      <a:r>
                        <a:rPr lang="en-US" b="1" dirty="0">
                          <a:solidFill>
                            <a:srgbClr val="FF0000"/>
                          </a:solidFill>
                        </a:rPr>
                        <a:t>methods </a:t>
                      </a:r>
                    </a:p>
                  </a:txBody>
                  <a:tcPr/>
                </a:tc>
                <a:tc>
                  <a:txBody>
                    <a:bodyPr/>
                    <a:lstStyle/>
                    <a:p>
                      <a:r>
                        <a:rPr lang="en-US" b="1" dirty="0">
                          <a:solidFill>
                            <a:srgbClr val="FF0000"/>
                          </a:solidFill>
                        </a:rPr>
                        <a:t>context or</a:t>
                      </a:r>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b="1" dirty="0">
                          <a:solidFill>
                            <a:srgbClr val="FF0000"/>
                          </a:solidFill>
                        </a:rPr>
                        <a:t>country</a:t>
                      </a:r>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410382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ell phone&#10;&#10;Description automatically generated">
            <a:extLst>
              <a:ext uri="{FF2B5EF4-FFF2-40B4-BE49-F238E27FC236}">
                <a16:creationId xmlns:a16="http://schemas.microsoft.com/office/drawing/2014/main" id="{713D9673-FA9A-4A46-8CDE-0D635682A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446" y="2343149"/>
            <a:ext cx="4138380" cy="2327839"/>
          </a:xfrm>
          <a:prstGeom prst="rect">
            <a:avLst/>
          </a:prstGeom>
          <a:ln>
            <a:solidFill>
              <a:srgbClr val="C00000"/>
            </a:solidFill>
          </a:ln>
          <a:effectLst>
            <a:outerShdw blurRad="50800" dist="127000" dir="2700000" algn="tl" rotWithShape="0">
              <a:prstClr val="black">
                <a:alpha val="40000"/>
              </a:prstClr>
            </a:outerShdw>
          </a:effectLst>
        </p:spPr>
      </p:pic>
      <p:pic>
        <p:nvPicPr>
          <p:cNvPr id="10" name="Picture 9" descr="A screenshot of a cell phone&#10;&#10;Description automatically generated">
            <a:extLst>
              <a:ext uri="{FF2B5EF4-FFF2-40B4-BE49-F238E27FC236}">
                <a16:creationId xmlns:a16="http://schemas.microsoft.com/office/drawing/2014/main" id="{3385530E-4EE7-B84B-B685-F1C302C024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6174" y="2343150"/>
            <a:ext cx="4138380" cy="2327839"/>
          </a:xfrm>
          <a:prstGeom prst="rect">
            <a:avLst/>
          </a:prstGeom>
          <a:ln>
            <a:solidFill>
              <a:srgbClr val="C00000"/>
            </a:solidFill>
          </a:ln>
          <a:effectLst>
            <a:outerShdw blurRad="50800" dist="127000" dir="2700000" algn="tl" rotWithShape="0">
              <a:prstClr val="black">
                <a:alpha val="40000"/>
              </a:prstClr>
            </a:outerShdw>
          </a:effectLst>
        </p:spPr>
      </p:pic>
      <p:sp>
        <p:nvSpPr>
          <p:cNvPr id="11" name="Left-Right Arrow 10">
            <a:extLst>
              <a:ext uri="{FF2B5EF4-FFF2-40B4-BE49-F238E27FC236}">
                <a16:creationId xmlns:a16="http://schemas.microsoft.com/office/drawing/2014/main" id="{F5800DBE-822E-7D44-B782-F2EA0776728F}"/>
              </a:ext>
            </a:extLst>
          </p:cNvPr>
          <p:cNvSpPr/>
          <p:nvPr/>
        </p:nvSpPr>
        <p:spPr>
          <a:xfrm>
            <a:off x="5098141" y="3004457"/>
            <a:ext cx="1995717" cy="849086"/>
          </a:xfrm>
          <a:prstGeom prst="leftRightArrow">
            <a:avLst/>
          </a:prstGeom>
          <a:solidFill>
            <a:srgbClr val="B31A1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5E3C9A30-1EA2-0946-A82A-E6E4341C87FC}"/>
              </a:ext>
            </a:extLst>
          </p:cNvPr>
          <p:cNvSpPr>
            <a:spLocks noGrp="1"/>
          </p:cNvSpPr>
          <p:nvPr>
            <p:ph type="title"/>
          </p:nvPr>
        </p:nvSpPr>
        <p:spPr/>
        <p:txBody>
          <a:bodyPr/>
          <a:lstStyle/>
          <a:p>
            <a:r>
              <a:rPr lang="en-US" sz="4000" dirty="0"/>
              <a:t>Tension between access and reproducibility</a:t>
            </a:r>
            <a:endParaRPr lang="en-US" dirty="0"/>
          </a:p>
        </p:txBody>
      </p:sp>
    </p:spTree>
    <p:extLst>
      <p:ext uri="{BB962C8B-B14F-4D97-AF65-F5344CB8AC3E}">
        <p14:creationId xmlns:p14="http://schemas.microsoft.com/office/powerpoint/2010/main" val="105692125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Verification services</a:t>
            </a:r>
          </a:p>
        </p:txBody>
      </p:sp>
      <p:pic>
        <p:nvPicPr>
          <p:cNvPr id="6" name="Content Placeholder 5">
            <a:hlinkClick r:id="rId2"/>
          </p:cNvPr>
          <p:cNvPicPr>
            <a:picLocks noGrp="1" noChangeAspect="1"/>
          </p:cNvPicPr>
          <p:nvPr>
            <p:ph sz="half" idx="1"/>
          </p:nvPr>
        </p:nvPicPr>
        <p:blipFill>
          <a:blip r:embed="rId3"/>
          <a:stretch>
            <a:fillRect/>
          </a:stretch>
        </p:blipFill>
        <p:spPr>
          <a:xfrm>
            <a:off x="854458" y="1825625"/>
            <a:ext cx="5149083" cy="4351338"/>
          </a:xfrm>
          <a:prstGeom prst="rect">
            <a:avLst/>
          </a:prstGeom>
        </p:spPr>
      </p:pic>
      <p:pic>
        <p:nvPicPr>
          <p:cNvPr id="7" name="Content Placeholder 6"/>
          <p:cNvPicPr>
            <a:picLocks noGrp="1" noChangeAspect="1"/>
          </p:cNvPicPr>
          <p:nvPr>
            <p:ph sz="half" idx="2"/>
          </p:nvPr>
        </p:nvPicPr>
        <p:blipFill>
          <a:blip r:embed="rId4"/>
          <a:stretch>
            <a:fillRect/>
          </a:stretch>
        </p:blipFill>
        <p:spPr>
          <a:xfrm>
            <a:off x="6184429" y="1825625"/>
            <a:ext cx="5157141" cy="4351338"/>
          </a:xfrm>
          <a:prstGeom prst="rect">
            <a:avLst/>
          </a:prstGeom>
        </p:spPr>
      </p:pic>
    </p:spTree>
    <p:extLst>
      <p:ext uri="{BB962C8B-B14F-4D97-AF65-F5344CB8AC3E}">
        <p14:creationId xmlns:p14="http://schemas.microsoft.com/office/powerpoint/2010/main" val="368379493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Verification services</a:t>
            </a:r>
          </a:p>
        </p:txBody>
      </p:sp>
      <p:sp>
        <p:nvSpPr>
          <p:cNvPr id="3" name="Content Placeholder 2"/>
          <p:cNvSpPr>
            <a:spLocks noGrp="1"/>
          </p:cNvSpPr>
          <p:nvPr>
            <p:ph idx="1"/>
          </p:nvPr>
        </p:nvSpPr>
        <p:spPr/>
        <p:txBody>
          <a:bodyPr/>
          <a:lstStyle/>
          <a:p>
            <a:pPr marL="0" indent="0" algn="ctr">
              <a:buNone/>
            </a:pPr>
            <a:r>
              <a:rPr lang="en-US" sz="9600" dirty="0"/>
              <a:t>Your students!</a:t>
            </a:r>
          </a:p>
          <a:p>
            <a:pPr marL="0" indent="0" algn="ctr">
              <a:buNone/>
            </a:pPr>
            <a:r>
              <a:rPr lang="en-US" sz="9600" dirty="0"/>
              <a:t>Your colleagues!</a:t>
            </a:r>
          </a:p>
          <a:p>
            <a:endParaRPr lang="en-US" dirty="0"/>
          </a:p>
        </p:txBody>
      </p:sp>
    </p:spTree>
    <p:extLst>
      <p:ext uri="{BB962C8B-B14F-4D97-AF65-F5344CB8AC3E}">
        <p14:creationId xmlns:p14="http://schemas.microsoft.com/office/powerpoint/2010/main" val="215724943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197100" y="1384300"/>
            <a:ext cx="7717573" cy="1446550"/>
          </a:xfrm>
          <a:prstGeom prst="rect">
            <a:avLst/>
          </a:prstGeom>
          <a:noFill/>
        </p:spPr>
        <p:txBody>
          <a:bodyPr wrap="square" rtlCol="0">
            <a:spAutoFit/>
          </a:bodyPr>
          <a:lstStyle/>
          <a:p>
            <a:pPr algn="ctr"/>
            <a:r>
              <a:rPr lang="en-US" sz="8800" dirty="0">
                <a:solidFill>
                  <a:schemeClr val="bg1"/>
                </a:solidFill>
              </a:rPr>
              <a:t>For journals</a:t>
            </a:r>
            <a:endParaRPr lang="en-US" dirty="0">
              <a:solidFill>
                <a:schemeClr val="bg1"/>
              </a:solidFill>
            </a:endParaRPr>
          </a:p>
        </p:txBody>
      </p:sp>
    </p:spTree>
    <p:extLst>
      <p:ext uri="{BB962C8B-B14F-4D97-AF65-F5344CB8AC3E}">
        <p14:creationId xmlns:p14="http://schemas.microsoft.com/office/powerpoint/2010/main" val="312201009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Transportability</a:t>
            </a:r>
          </a:p>
        </p:txBody>
      </p:sp>
      <p:sp>
        <p:nvSpPr>
          <p:cNvPr id="3" name="Content Placeholder 2"/>
          <p:cNvSpPr>
            <a:spLocks noGrp="1"/>
          </p:cNvSpPr>
          <p:nvPr>
            <p:ph idx="1"/>
          </p:nvPr>
        </p:nvSpPr>
        <p:spPr>
          <a:xfrm>
            <a:off x="838200" y="2578099"/>
            <a:ext cx="10515600" cy="3598863"/>
          </a:xfrm>
        </p:spPr>
        <p:txBody>
          <a:bodyPr>
            <a:normAutofit/>
          </a:bodyPr>
          <a:lstStyle/>
          <a:p>
            <a:pPr marL="0" indent="0" algn="ctr">
              <a:buNone/>
            </a:pPr>
            <a:r>
              <a:rPr lang="en-US" sz="4800" dirty="0"/>
              <a:t>Any standards, tools, methods: must be transportable across journals (no custom solutions)</a:t>
            </a:r>
          </a:p>
        </p:txBody>
      </p:sp>
    </p:spTree>
    <p:extLst>
      <p:ext uri="{BB962C8B-B14F-4D97-AF65-F5344CB8AC3E}">
        <p14:creationId xmlns:p14="http://schemas.microsoft.com/office/powerpoint/2010/main" val="306978998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science “guild”</a:t>
            </a:r>
          </a:p>
        </p:txBody>
      </p:sp>
      <p:pic>
        <p:nvPicPr>
          <p:cNvPr id="4" name="Content Placeholder 3"/>
          <p:cNvPicPr>
            <a:picLocks noGrp="1" noChangeAspect="1"/>
          </p:cNvPicPr>
          <p:nvPr>
            <p:ph sz="half" idx="1"/>
          </p:nvPr>
        </p:nvPicPr>
        <p:blipFill>
          <a:blip r:embed="rId2"/>
          <a:stretch>
            <a:fillRect/>
          </a:stretch>
        </p:blipFill>
        <p:spPr>
          <a:xfrm>
            <a:off x="838200" y="2061134"/>
            <a:ext cx="5181600" cy="3880320"/>
          </a:xfrm>
          <a:prstGeom prst="rect">
            <a:avLst/>
          </a:prstGeom>
        </p:spPr>
      </p:pic>
      <p:sp>
        <p:nvSpPr>
          <p:cNvPr id="5" name="Content Placeholder 4"/>
          <p:cNvSpPr>
            <a:spLocks noGrp="1"/>
          </p:cNvSpPr>
          <p:nvPr>
            <p:ph sz="half" idx="2"/>
          </p:nvPr>
        </p:nvSpPr>
        <p:spPr>
          <a:xfrm>
            <a:off x="6172200" y="2273299"/>
            <a:ext cx="5181600" cy="3903663"/>
          </a:xfrm>
        </p:spPr>
        <p:txBody>
          <a:bodyPr>
            <a:normAutofit/>
          </a:bodyPr>
          <a:lstStyle/>
          <a:p>
            <a:pPr marL="0" indent="0" algn="ctr">
              <a:buNone/>
            </a:pPr>
            <a:r>
              <a:rPr lang="en-US" sz="4400" dirty="0">
                <a:hlinkClick r:id="rId3"/>
              </a:rPr>
              <a:t>https://</a:t>
            </a:r>
            <a:br>
              <a:rPr lang="en-US" sz="4400" dirty="0">
                <a:hlinkClick r:id="rId3"/>
              </a:rPr>
            </a:br>
            <a:r>
              <a:rPr lang="en-US" sz="4400" dirty="0">
                <a:hlinkClick r:id="rId3"/>
              </a:rPr>
              <a:t>social-science</a:t>
            </a:r>
            <a:br>
              <a:rPr lang="en-US" sz="4400" dirty="0">
                <a:hlinkClick r:id="rId3"/>
              </a:rPr>
            </a:br>
            <a:r>
              <a:rPr lang="en-US" sz="4400" dirty="0">
                <a:hlinkClick r:id="rId3"/>
              </a:rPr>
              <a:t>-data-editors.</a:t>
            </a:r>
            <a:br>
              <a:rPr lang="en-US" sz="4400" dirty="0">
                <a:hlinkClick r:id="rId3"/>
              </a:rPr>
            </a:br>
            <a:r>
              <a:rPr lang="en-US" sz="4400" dirty="0">
                <a:hlinkClick r:id="rId3"/>
              </a:rPr>
              <a:t>github.io/</a:t>
            </a:r>
            <a:br>
              <a:rPr lang="en-US" sz="4400" dirty="0">
                <a:hlinkClick r:id="rId3"/>
              </a:rPr>
            </a:br>
            <a:r>
              <a:rPr lang="en-US" sz="4400" dirty="0">
                <a:hlinkClick r:id="rId3"/>
              </a:rPr>
              <a:t>guidance/</a:t>
            </a:r>
            <a:endParaRPr lang="en-US" sz="4400" dirty="0"/>
          </a:p>
        </p:txBody>
      </p:sp>
      <p:pic>
        <p:nvPicPr>
          <p:cNvPr id="7" name="Picture 6"/>
          <p:cNvPicPr>
            <a:picLocks noChangeAspect="1"/>
          </p:cNvPicPr>
          <p:nvPr/>
        </p:nvPicPr>
        <p:blipFill>
          <a:blip r:embed="rId4"/>
          <a:stretch>
            <a:fillRect/>
          </a:stretch>
        </p:blipFill>
        <p:spPr>
          <a:xfrm>
            <a:off x="6613236" y="365702"/>
            <a:ext cx="4740563" cy="169543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963" y="2061133"/>
            <a:ext cx="5902710" cy="3990565"/>
          </a:xfrm>
          <a:prstGeom prst="rect">
            <a:avLst/>
          </a:prstGeom>
        </p:spPr>
      </p:pic>
    </p:spTree>
    <p:extLst>
      <p:ext uri="{BB962C8B-B14F-4D97-AF65-F5344CB8AC3E}">
        <p14:creationId xmlns:p14="http://schemas.microsoft.com/office/powerpoint/2010/main" val="17222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Richer metadata, more transparency</a:t>
            </a:r>
          </a:p>
        </p:txBody>
      </p:sp>
      <p:pic>
        <p:nvPicPr>
          <p:cNvPr id="3" name="Picture 2"/>
          <p:cNvPicPr>
            <a:picLocks noChangeAspect="1"/>
          </p:cNvPicPr>
          <p:nvPr/>
        </p:nvPicPr>
        <p:blipFill>
          <a:blip r:embed="rId2"/>
          <a:stretch>
            <a:fillRect/>
          </a:stretch>
        </p:blipFill>
        <p:spPr>
          <a:xfrm>
            <a:off x="1554480" y="-203205"/>
            <a:ext cx="9314688" cy="6805681"/>
          </a:xfrm>
          <a:prstGeom prst="rect">
            <a:avLst/>
          </a:prstGeom>
        </p:spPr>
      </p:pic>
      <p:sp>
        <p:nvSpPr>
          <p:cNvPr id="7" name="Rectangle 6"/>
          <p:cNvSpPr/>
          <p:nvPr/>
        </p:nvSpPr>
        <p:spPr>
          <a:xfrm>
            <a:off x="1724152" y="3328416"/>
            <a:ext cx="8559800" cy="137295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311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75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2.08333E-6 3.33333E-6 L 2.08333E-6 0.25 " pathEditMode="relative" rAng="0" ptsTypes="AA">
                                      <p:cBhvr>
                                        <p:cTn id="10" dur="2000" fill="hold"/>
                                        <p:tgtEl>
                                          <p:spTgt spid="7"/>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1397000" y="1981200"/>
            <a:ext cx="10071100" cy="259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t>Thank you!</a:t>
            </a:r>
          </a:p>
          <a:p>
            <a:pPr algn="ctr"/>
            <a:endParaRPr lang="en-US" sz="6600" b="1" dirty="0"/>
          </a:p>
          <a:p>
            <a:pPr algn="ctr"/>
            <a:r>
              <a:rPr lang="en-US" sz="4400" b="1" dirty="0">
                <a:solidFill>
                  <a:schemeClr val="bg1"/>
                </a:solidFill>
                <a:hlinkClick r:id="rId2"/>
              </a:rPr>
              <a:t>https://doi.org/10.5281/zenodo.3662906</a:t>
            </a:r>
            <a:r>
              <a:rPr lang="en-US" sz="4400" b="1" dirty="0">
                <a:solidFill>
                  <a:schemeClr val="bg1"/>
                </a:solidFill>
              </a:rPr>
              <a:t>   </a:t>
            </a:r>
            <a:endParaRPr lang="en-US" sz="5400" b="1" dirty="0">
              <a:solidFill>
                <a:schemeClr val="bg1"/>
              </a:solidFill>
            </a:endParaRPr>
          </a:p>
        </p:txBody>
      </p:sp>
    </p:spTree>
    <p:extLst>
      <p:ext uri="{BB962C8B-B14F-4D97-AF65-F5344CB8AC3E}">
        <p14:creationId xmlns:p14="http://schemas.microsoft.com/office/powerpoint/2010/main" val="67627553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6CBF9-945C-AC4F-9904-6BB5D9ED8925}"/>
              </a:ext>
            </a:extLst>
          </p:cNvPr>
          <p:cNvSpPr>
            <a:spLocks noGrp="1"/>
          </p:cNvSpPr>
          <p:nvPr>
            <p:ph type="title"/>
          </p:nvPr>
        </p:nvSpPr>
        <p:spPr/>
        <p:txBody>
          <a:bodyPr/>
          <a:lstStyle/>
          <a:p>
            <a:r>
              <a:rPr lang="en-US" dirty="0"/>
              <a:t>Some resources</a:t>
            </a:r>
          </a:p>
        </p:txBody>
      </p:sp>
      <p:sp>
        <p:nvSpPr>
          <p:cNvPr id="3" name="Content Placeholder 2">
            <a:extLst>
              <a:ext uri="{FF2B5EF4-FFF2-40B4-BE49-F238E27FC236}">
                <a16:creationId xmlns:a16="http://schemas.microsoft.com/office/drawing/2014/main" id="{B9245957-D01A-BF49-BAB0-6B930B2DC2CC}"/>
              </a:ext>
            </a:extLst>
          </p:cNvPr>
          <p:cNvSpPr>
            <a:spLocks noGrp="1"/>
          </p:cNvSpPr>
          <p:nvPr>
            <p:ph idx="1"/>
          </p:nvPr>
        </p:nvSpPr>
        <p:spPr/>
        <p:txBody>
          <a:bodyPr/>
          <a:lstStyle/>
          <a:p>
            <a:r>
              <a:rPr lang="en-US" dirty="0">
                <a:hlinkClick r:id="rId2"/>
              </a:rPr>
              <a:t>https://social-science-data-editors.github.io/guidance/</a:t>
            </a:r>
            <a:r>
              <a:rPr lang="en-US" dirty="0"/>
              <a:t> </a:t>
            </a:r>
          </a:p>
          <a:p>
            <a:r>
              <a:rPr lang="en-US" dirty="0">
                <a:hlinkClick r:id="rId3"/>
              </a:rPr>
              <a:t>https://aeadataeditor.github.io/aea-de-guidance/</a:t>
            </a:r>
            <a:endParaRPr lang="en-US" dirty="0"/>
          </a:p>
          <a:p>
            <a:pPr lvl="1"/>
            <a:r>
              <a:rPr lang="en-US" b="1" dirty="0">
                <a:hlinkClick r:id="rId4"/>
              </a:rPr>
              <a:t>template README</a:t>
            </a:r>
            <a:r>
              <a:rPr lang="en-US" dirty="0"/>
              <a:t> </a:t>
            </a:r>
          </a:p>
          <a:p>
            <a:pPr lvl="1"/>
            <a:r>
              <a:rPr lang="en-US" dirty="0">
                <a:hlinkClick r:id="rId5"/>
              </a:rPr>
              <a:t>discussion of licensing</a:t>
            </a:r>
            <a:endParaRPr lang="en-US" dirty="0"/>
          </a:p>
          <a:p>
            <a:pPr lvl="1"/>
            <a:r>
              <a:rPr lang="en-US" dirty="0">
                <a:hlinkClick r:id="rId6"/>
              </a:rPr>
              <a:t>data citation guidance</a:t>
            </a:r>
            <a:endParaRPr lang="en-US" dirty="0"/>
          </a:p>
          <a:p>
            <a:r>
              <a:rPr lang="en-US" dirty="0"/>
              <a:t>German example:</a:t>
            </a:r>
          </a:p>
          <a:p>
            <a:pPr lvl="1"/>
            <a:r>
              <a:rPr lang="en-US" dirty="0"/>
              <a:t>Establishment History Panel (BHP)  DOI: </a:t>
            </a:r>
            <a:r>
              <a:rPr lang="en-US" dirty="0">
                <a:hlinkClick r:id="rId7"/>
              </a:rPr>
              <a:t>10.5164/IAB.BHP7516.de.en.v1</a:t>
            </a:r>
            <a:endParaRPr lang="en-US" dirty="0"/>
          </a:p>
          <a:p>
            <a:r>
              <a:rPr lang="en-US" dirty="0"/>
              <a:t>French verification service “cascade” within French RDC CASD</a:t>
            </a:r>
          </a:p>
          <a:p>
            <a:pPr lvl="1"/>
            <a:r>
              <a:rPr lang="en-US" dirty="0">
                <a:hlinkClick r:id="rId8"/>
              </a:rPr>
              <a:t>https://www.casd.eu/en/le-centre-dacces-securise-aux-donnees-casd/certification-de-resultats-cascad-casd/</a:t>
            </a:r>
            <a:r>
              <a:rPr lang="en-US" dirty="0"/>
              <a:t> </a:t>
            </a:r>
          </a:p>
          <a:p>
            <a:pPr lvl="1"/>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6E97958D-F905-FA47-B11A-5F6EBCECBE49}"/>
              </a:ext>
            </a:extLst>
          </p:cNvPr>
          <p:cNvPicPr>
            <a:picLocks noChangeAspect="1"/>
          </p:cNvPicPr>
          <p:nvPr/>
        </p:nvPicPr>
        <p:blipFill>
          <a:blip r:embed="rId9"/>
          <a:stretch>
            <a:fillRect/>
          </a:stretch>
        </p:blipFill>
        <p:spPr>
          <a:xfrm>
            <a:off x="9259390" y="1605695"/>
            <a:ext cx="1915885" cy="685204"/>
          </a:xfrm>
          <a:prstGeom prst="rect">
            <a:avLst/>
          </a:prstGeom>
        </p:spPr>
      </p:pic>
      <p:pic>
        <p:nvPicPr>
          <p:cNvPr id="5" name="Picture 4">
            <a:extLst>
              <a:ext uri="{FF2B5EF4-FFF2-40B4-BE49-F238E27FC236}">
                <a16:creationId xmlns:a16="http://schemas.microsoft.com/office/drawing/2014/main" id="{DF2AA0D5-F1E5-E849-B719-A59C9640D71A}"/>
              </a:ext>
            </a:extLst>
          </p:cNvPr>
          <p:cNvPicPr>
            <a:picLocks noChangeAspect="1"/>
          </p:cNvPicPr>
          <p:nvPr/>
        </p:nvPicPr>
        <p:blipFill>
          <a:blip r:embed="rId10"/>
          <a:stretch>
            <a:fillRect/>
          </a:stretch>
        </p:blipFill>
        <p:spPr>
          <a:xfrm>
            <a:off x="8833757" y="2290899"/>
            <a:ext cx="1546860" cy="524730"/>
          </a:xfrm>
          <a:prstGeom prst="rect">
            <a:avLst/>
          </a:prstGeom>
        </p:spPr>
      </p:pic>
    </p:spTree>
    <p:extLst>
      <p:ext uri="{BB962C8B-B14F-4D97-AF65-F5344CB8AC3E}">
        <p14:creationId xmlns:p14="http://schemas.microsoft.com/office/powerpoint/2010/main" val="1596502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033132" y="1449659"/>
            <a:ext cx="5408341" cy="1446550"/>
          </a:xfrm>
          <a:prstGeom prst="rect">
            <a:avLst/>
          </a:prstGeom>
          <a:noFill/>
        </p:spPr>
        <p:txBody>
          <a:bodyPr wrap="square" rtlCol="0">
            <a:spAutoFit/>
          </a:bodyPr>
          <a:lstStyle/>
          <a:p>
            <a:pPr algn="ctr"/>
            <a:r>
              <a:rPr lang="en-US" sz="8800" dirty="0">
                <a:solidFill>
                  <a:schemeClr val="bg1"/>
                </a:solidFill>
              </a:rPr>
              <a:t>Progress</a:t>
            </a:r>
            <a:endParaRPr lang="en-US" dirty="0">
              <a:solidFill>
                <a:schemeClr val="bg1"/>
              </a:solidFill>
            </a:endParaRPr>
          </a:p>
        </p:txBody>
      </p:sp>
    </p:spTree>
    <p:extLst>
      <p:ext uri="{BB962C8B-B14F-4D97-AF65-F5344CB8AC3E}">
        <p14:creationId xmlns:p14="http://schemas.microsoft.com/office/powerpoint/2010/main" val="1759826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Progress</a:t>
            </a:r>
          </a:p>
        </p:txBody>
      </p:sp>
      <p:sp>
        <p:nvSpPr>
          <p:cNvPr id="6" name="Content Placeholder 5"/>
          <p:cNvSpPr>
            <a:spLocks noGrp="1"/>
          </p:cNvSpPr>
          <p:nvPr>
            <p:ph idx="1"/>
          </p:nvPr>
        </p:nvSpPr>
        <p:spPr/>
        <p:txBody>
          <a:bodyPr/>
          <a:lstStyle/>
          <a:p>
            <a:r>
              <a:rPr lang="en-US" dirty="0"/>
              <a:t>Replication archives and Data (Code) Availability policies</a:t>
            </a:r>
          </a:p>
        </p:txBody>
      </p:sp>
      <p:pic>
        <p:nvPicPr>
          <p:cNvPr id="4" name="Picture 4" descr="Publication Cove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448050" y="3625056"/>
            <a:ext cx="1238250" cy="18573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View Table of Contents for Journal of Applied Econometrics volume 34 issue 1"/>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60670" y="3625056"/>
            <a:ext cx="10858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View Table of Contents for Journal of Money, Credit and Banking volume 51 issue 1"/>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78667" y="4190782"/>
            <a:ext cx="962025"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5"/>
          <a:stretch>
            <a:fillRect/>
          </a:stretch>
        </p:blipFill>
        <p:spPr>
          <a:xfrm>
            <a:off x="1174570" y="4649569"/>
            <a:ext cx="2609850" cy="1104900"/>
          </a:xfrm>
          <a:prstGeom prst="rect">
            <a:avLst/>
          </a:prstGeom>
        </p:spPr>
      </p:pic>
    </p:spTree>
    <p:extLst>
      <p:ext uri="{BB962C8B-B14F-4D97-AF65-F5344CB8AC3E}">
        <p14:creationId xmlns:p14="http://schemas.microsoft.com/office/powerpoint/2010/main" val="79463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Progress</a:t>
            </a:r>
          </a:p>
        </p:txBody>
      </p:sp>
      <p:sp>
        <p:nvSpPr>
          <p:cNvPr id="6" name="Content Placeholder 5"/>
          <p:cNvSpPr>
            <a:spLocks noGrp="1"/>
          </p:cNvSpPr>
          <p:nvPr>
            <p:ph idx="1"/>
          </p:nvPr>
        </p:nvSpPr>
        <p:spPr/>
        <p:txBody>
          <a:bodyPr/>
          <a:lstStyle/>
          <a:p>
            <a:r>
              <a:rPr lang="en-US" dirty="0"/>
              <a:t>Replication archives and Data (Code) Availability policies</a:t>
            </a:r>
          </a:p>
          <a:p>
            <a:r>
              <a:rPr lang="en-US" dirty="0"/>
              <a:t>Shared open source software</a:t>
            </a:r>
          </a:p>
        </p:txBody>
      </p:sp>
      <p:pic>
        <p:nvPicPr>
          <p:cNvPr id="9" name="Picture 8"/>
          <p:cNvPicPr>
            <a:picLocks noChangeAspect="1"/>
          </p:cNvPicPr>
          <p:nvPr/>
        </p:nvPicPr>
        <p:blipFill>
          <a:blip r:embed="rId2"/>
          <a:stretch>
            <a:fillRect/>
          </a:stretch>
        </p:blipFill>
        <p:spPr>
          <a:xfrm>
            <a:off x="4151790" y="3227337"/>
            <a:ext cx="3180811" cy="2699991"/>
          </a:xfrm>
          <a:prstGeom prst="rect">
            <a:avLst/>
          </a:prstGeom>
        </p:spPr>
      </p:pic>
      <p:pic>
        <p:nvPicPr>
          <p:cNvPr id="11" name="Picture 10"/>
          <p:cNvPicPr>
            <a:picLocks noChangeAspect="1"/>
          </p:cNvPicPr>
          <p:nvPr/>
        </p:nvPicPr>
        <p:blipFill>
          <a:blip r:embed="rId3"/>
          <a:stretch>
            <a:fillRect/>
          </a:stretch>
        </p:blipFill>
        <p:spPr>
          <a:xfrm>
            <a:off x="1892179" y="3731283"/>
            <a:ext cx="1419225" cy="1104900"/>
          </a:xfrm>
          <a:prstGeom prst="rect">
            <a:avLst/>
          </a:prstGeom>
        </p:spPr>
      </p:pic>
    </p:spTree>
    <p:extLst>
      <p:ext uri="{BB962C8B-B14F-4D97-AF65-F5344CB8AC3E}">
        <p14:creationId xmlns:p14="http://schemas.microsoft.com/office/powerpoint/2010/main" val="514046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Progress</a:t>
            </a:r>
          </a:p>
        </p:txBody>
      </p:sp>
      <p:sp>
        <p:nvSpPr>
          <p:cNvPr id="3" name="Content Placeholder 2"/>
          <p:cNvSpPr>
            <a:spLocks noGrp="1"/>
          </p:cNvSpPr>
          <p:nvPr>
            <p:ph idx="1"/>
          </p:nvPr>
        </p:nvSpPr>
        <p:spPr/>
        <p:txBody>
          <a:bodyPr>
            <a:normAutofit/>
          </a:bodyPr>
          <a:lstStyle/>
          <a:p>
            <a:pPr lvl="0"/>
            <a:r>
              <a:rPr lang="en-US" dirty="0">
                <a:solidFill>
                  <a:prstClr val="black"/>
                </a:solidFill>
              </a:rPr>
              <a:t>Replication archives and Data (Code) Availability policies</a:t>
            </a:r>
          </a:p>
          <a:p>
            <a:pPr lvl="0"/>
            <a:r>
              <a:rPr lang="en-US" dirty="0">
                <a:solidFill>
                  <a:prstClr val="black"/>
                </a:solidFill>
              </a:rPr>
              <a:t>Shared open source software</a:t>
            </a:r>
          </a:p>
          <a:p>
            <a:r>
              <a:rPr lang="en-US" dirty="0"/>
              <a:t>Better public-use and shared data</a:t>
            </a:r>
          </a:p>
        </p:txBody>
      </p:sp>
      <p:pic>
        <p:nvPicPr>
          <p:cNvPr id="4" name="Picture 3"/>
          <p:cNvPicPr>
            <a:picLocks noChangeAspect="1"/>
          </p:cNvPicPr>
          <p:nvPr/>
        </p:nvPicPr>
        <p:blipFill>
          <a:blip r:embed="rId2"/>
          <a:stretch>
            <a:fillRect/>
          </a:stretch>
        </p:blipFill>
        <p:spPr>
          <a:xfrm>
            <a:off x="2300971" y="4518735"/>
            <a:ext cx="1673510" cy="1953657"/>
          </a:xfrm>
          <a:prstGeom prst="rect">
            <a:avLst/>
          </a:prstGeom>
        </p:spPr>
      </p:pic>
      <p:pic>
        <p:nvPicPr>
          <p:cNvPr id="6" name="Picture 5"/>
          <p:cNvPicPr>
            <a:picLocks noChangeAspect="1"/>
          </p:cNvPicPr>
          <p:nvPr/>
        </p:nvPicPr>
        <p:blipFill>
          <a:blip r:embed="rId3"/>
          <a:stretch>
            <a:fillRect/>
          </a:stretch>
        </p:blipFill>
        <p:spPr>
          <a:xfrm>
            <a:off x="4741545" y="3916362"/>
            <a:ext cx="1704975" cy="666750"/>
          </a:xfrm>
          <a:prstGeom prst="rect">
            <a:avLst/>
          </a:prstGeom>
        </p:spPr>
      </p:pic>
      <p:pic>
        <p:nvPicPr>
          <p:cNvPr id="7" name="Picture 6"/>
          <p:cNvPicPr>
            <a:picLocks noChangeAspect="1"/>
          </p:cNvPicPr>
          <p:nvPr/>
        </p:nvPicPr>
        <p:blipFill>
          <a:blip r:embed="rId4"/>
          <a:stretch>
            <a:fillRect/>
          </a:stretch>
        </p:blipFill>
        <p:spPr>
          <a:xfrm>
            <a:off x="5594032" y="4752420"/>
            <a:ext cx="3228975" cy="981075"/>
          </a:xfrm>
          <a:prstGeom prst="rect">
            <a:avLst/>
          </a:prstGeom>
        </p:spPr>
      </p:pic>
      <p:pic>
        <p:nvPicPr>
          <p:cNvPr id="10" name="Picture 9"/>
          <p:cNvPicPr>
            <a:picLocks noChangeAspect="1"/>
          </p:cNvPicPr>
          <p:nvPr/>
        </p:nvPicPr>
        <p:blipFill>
          <a:blip r:embed="rId5"/>
          <a:stretch>
            <a:fillRect/>
          </a:stretch>
        </p:blipFill>
        <p:spPr>
          <a:xfrm>
            <a:off x="6566462" y="3113327"/>
            <a:ext cx="2743200" cy="1047750"/>
          </a:xfrm>
          <a:prstGeom prst="rect">
            <a:avLst/>
          </a:prstGeom>
        </p:spPr>
      </p:pic>
      <p:pic>
        <p:nvPicPr>
          <p:cNvPr id="11" name="Picture 10"/>
          <p:cNvPicPr>
            <a:picLocks noChangeAspect="1"/>
          </p:cNvPicPr>
          <p:nvPr/>
        </p:nvPicPr>
        <p:blipFill>
          <a:blip r:embed="rId6"/>
          <a:stretch>
            <a:fillRect/>
          </a:stretch>
        </p:blipFill>
        <p:spPr>
          <a:xfrm>
            <a:off x="8823007" y="4402932"/>
            <a:ext cx="2705100" cy="1371600"/>
          </a:xfrm>
          <a:prstGeom prst="rect">
            <a:avLst/>
          </a:prstGeom>
        </p:spPr>
      </p:pic>
      <p:pic>
        <p:nvPicPr>
          <p:cNvPr id="12" name="Picture 11"/>
          <p:cNvPicPr>
            <a:picLocks noChangeAspect="1"/>
          </p:cNvPicPr>
          <p:nvPr/>
        </p:nvPicPr>
        <p:blipFill>
          <a:blip r:embed="rId7"/>
          <a:stretch>
            <a:fillRect/>
          </a:stretch>
        </p:blipFill>
        <p:spPr>
          <a:xfrm>
            <a:off x="9072370" y="3503852"/>
            <a:ext cx="1695450" cy="657225"/>
          </a:xfrm>
          <a:prstGeom prst="rect">
            <a:avLst/>
          </a:prstGeom>
        </p:spPr>
      </p:pic>
      <p:pic>
        <p:nvPicPr>
          <p:cNvPr id="5" name="Picture 4"/>
          <p:cNvPicPr>
            <a:picLocks noChangeAspect="1"/>
          </p:cNvPicPr>
          <p:nvPr/>
        </p:nvPicPr>
        <p:blipFill>
          <a:blip r:embed="rId8"/>
          <a:stretch>
            <a:fillRect/>
          </a:stretch>
        </p:blipFill>
        <p:spPr>
          <a:xfrm>
            <a:off x="471449" y="3445644"/>
            <a:ext cx="2891980" cy="1111300"/>
          </a:xfrm>
          <a:prstGeom prst="rect">
            <a:avLst/>
          </a:prstGeom>
        </p:spPr>
      </p:pic>
    </p:spTree>
    <p:extLst>
      <p:ext uri="{BB962C8B-B14F-4D97-AF65-F5344CB8AC3E}">
        <p14:creationId xmlns:p14="http://schemas.microsoft.com/office/powerpoint/2010/main" val="28552031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Progress</a:t>
            </a:r>
          </a:p>
        </p:txBody>
      </p:sp>
      <p:sp>
        <p:nvSpPr>
          <p:cNvPr id="3" name="Content Placeholder 2"/>
          <p:cNvSpPr>
            <a:spLocks noGrp="1"/>
          </p:cNvSpPr>
          <p:nvPr>
            <p:ph idx="1"/>
          </p:nvPr>
        </p:nvSpPr>
        <p:spPr/>
        <p:txBody>
          <a:bodyPr>
            <a:normAutofit/>
          </a:bodyPr>
          <a:lstStyle/>
          <a:p>
            <a:r>
              <a:rPr lang="en-US" dirty="0"/>
              <a:t>Replication archives and Data (Code) Availability policies</a:t>
            </a:r>
          </a:p>
          <a:p>
            <a:r>
              <a:rPr lang="en-US" dirty="0"/>
              <a:t>Shared open source software</a:t>
            </a:r>
          </a:p>
          <a:p>
            <a:r>
              <a:rPr lang="en-US" dirty="0"/>
              <a:t>Better public-use and shared data</a:t>
            </a:r>
          </a:p>
          <a:p>
            <a:r>
              <a:rPr lang="en-US" dirty="0"/>
              <a:t>Better ways of accessing preprints/ grey literature</a:t>
            </a:r>
          </a:p>
        </p:txBody>
      </p:sp>
      <p:pic>
        <p:nvPicPr>
          <p:cNvPr id="2052" name="Picture 4" descr="RePEc: Research Papers in Economics"/>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447804" y="4794907"/>
            <a:ext cx="2409825" cy="5524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5086140" y="4413908"/>
            <a:ext cx="2105025" cy="1209675"/>
          </a:xfrm>
          <a:prstGeom prst="rect">
            <a:avLst/>
          </a:prstGeom>
        </p:spPr>
      </p:pic>
    </p:spTree>
    <p:extLst>
      <p:ext uri="{BB962C8B-B14F-4D97-AF65-F5344CB8AC3E}">
        <p14:creationId xmlns:p14="http://schemas.microsoft.com/office/powerpoint/2010/main" val="30473532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033132" y="1449659"/>
            <a:ext cx="5408341" cy="1446550"/>
          </a:xfrm>
          <a:prstGeom prst="rect">
            <a:avLst/>
          </a:prstGeom>
          <a:noFill/>
        </p:spPr>
        <p:txBody>
          <a:bodyPr wrap="square" rtlCol="0">
            <a:spAutoFit/>
          </a:bodyPr>
          <a:lstStyle/>
          <a:p>
            <a:pPr algn="ctr"/>
            <a:r>
              <a:rPr lang="en-US" sz="8800" dirty="0">
                <a:solidFill>
                  <a:schemeClr val="bg1"/>
                </a:solidFill>
              </a:rPr>
              <a:t>Issues</a:t>
            </a:r>
            <a:endParaRPr lang="en-US" dirty="0">
              <a:solidFill>
                <a:schemeClr val="bg1"/>
              </a:solidFill>
            </a:endParaRPr>
          </a:p>
        </p:txBody>
      </p:sp>
    </p:spTree>
    <p:extLst>
      <p:ext uri="{BB962C8B-B14F-4D97-AF65-F5344CB8AC3E}">
        <p14:creationId xmlns:p14="http://schemas.microsoft.com/office/powerpoint/2010/main" val="966165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Efficiency of </a:t>
            </a:r>
            <a:r>
              <a:rPr lang="en-US" dirty="0" err="1"/>
              <a:t>scholary</a:t>
            </a:r>
            <a:r>
              <a:rPr lang="en-US" dirty="0"/>
              <a:t> discourse?</a:t>
            </a:r>
          </a:p>
        </p:txBody>
      </p:sp>
      <p:sp>
        <p:nvSpPr>
          <p:cNvPr id="3" name="Content Placeholder 2"/>
          <p:cNvSpPr>
            <a:spLocks noGrp="1"/>
          </p:cNvSpPr>
          <p:nvPr>
            <p:ph idx="1"/>
          </p:nvPr>
        </p:nvSpPr>
        <p:spPr/>
        <p:txBody>
          <a:bodyPr>
            <a:normAutofit/>
          </a:bodyPr>
          <a:lstStyle/>
          <a:p>
            <a:r>
              <a:rPr lang="en-US" sz="3600" dirty="0"/>
              <a:t>Early publications (20</a:t>
            </a:r>
            <a:r>
              <a:rPr lang="en-US" sz="3600" baseline="30000" dirty="0"/>
              <a:t>th</a:t>
            </a:r>
            <a:r>
              <a:rPr lang="en-US" sz="3600" dirty="0"/>
              <a:t> century) contained </a:t>
            </a:r>
            <a:r>
              <a:rPr lang="en-US" sz="3600" b="1" dirty="0">
                <a:solidFill>
                  <a:schemeClr val="accent4">
                    <a:lumMod val="75000"/>
                  </a:schemeClr>
                </a:solidFill>
              </a:rPr>
              <a:t>tables of data</a:t>
            </a:r>
            <a:r>
              <a:rPr lang="en-US" sz="3600" dirty="0"/>
              <a:t>, and the </a:t>
            </a:r>
            <a:r>
              <a:rPr lang="en-US" sz="3600" b="1" dirty="0">
                <a:solidFill>
                  <a:schemeClr val="accent5">
                    <a:lumMod val="75000"/>
                  </a:schemeClr>
                </a:solidFill>
              </a:rPr>
              <a:t>math</a:t>
            </a:r>
            <a:r>
              <a:rPr lang="en-US" sz="3600" dirty="0"/>
              <a:t> was simple (maybe)</a:t>
            </a:r>
          </a:p>
          <a:p>
            <a:pPr lvl="1"/>
            <a:r>
              <a:rPr lang="en-US" sz="4000" b="1" dirty="0">
                <a:solidFill>
                  <a:schemeClr val="accent4">
                    <a:lumMod val="75000"/>
                  </a:schemeClr>
                </a:solidFill>
              </a:rPr>
              <a:t>Data</a:t>
            </a:r>
            <a:r>
              <a:rPr lang="en-US" sz="4000" dirty="0"/>
              <a:t> became electronic, was no longer </a:t>
            </a:r>
            <a:r>
              <a:rPr lang="en-US" sz="4400" b="1" dirty="0">
                <a:solidFill>
                  <a:srgbClr val="C00000"/>
                </a:solidFill>
              </a:rPr>
              <a:t>included</a:t>
            </a:r>
            <a:r>
              <a:rPr lang="en-US" sz="4000" dirty="0"/>
              <a:t> or </a:t>
            </a:r>
            <a:r>
              <a:rPr lang="en-US" sz="4400" b="1" dirty="0">
                <a:solidFill>
                  <a:schemeClr val="accent2">
                    <a:lumMod val="75000"/>
                  </a:schemeClr>
                </a:solidFill>
              </a:rPr>
              <a:t>cited</a:t>
            </a:r>
          </a:p>
          <a:p>
            <a:pPr lvl="1"/>
            <a:r>
              <a:rPr lang="en-US" sz="4000" b="1" dirty="0">
                <a:solidFill>
                  <a:schemeClr val="accent5">
                    <a:lumMod val="75000"/>
                  </a:schemeClr>
                </a:solidFill>
              </a:rPr>
              <a:t>Math</a:t>
            </a:r>
            <a:r>
              <a:rPr lang="en-US" sz="4000" dirty="0"/>
              <a:t> was transcribed to </a:t>
            </a:r>
            <a:r>
              <a:rPr lang="en-US" sz="4400" b="1" dirty="0">
                <a:solidFill>
                  <a:schemeClr val="accent6">
                    <a:lumMod val="75000"/>
                  </a:schemeClr>
                </a:solidFill>
              </a:rPr>
              <a:t>code</a:t>
            </a:r>
            <a:r>
              <a:rPr lang="en-US" sz="4000" dirty="0"/>
              <a:t>, and was no longer </a:t>
            </a:r>
            <a:r>
              <a:rPr lang="en-US" sz="4400" b="1" dirty="0">
                <a:solidFill>
                  <a:srgbClr val="C00000"/>
                </a:solidFill>
              </a:rPr>
              <a:t>included</a:t>
            </a:r>
            <a:endParaRPr lang="en-US" sz="4000" b="1" dirty="0">
              <a:solidFill>
                <a:srgbClr val="C00000"/>
              </a:solidFill>
            </a:endParaRPr>
          </a:p>
        </p:txBody>
      </p:sp>
    </p:spTree>
    <p:extLst>
      <p:ext uri="{BB962C8B-B14F-4D97-AF65-F5344CB8AC3E}">
        <p14:creationId xmlns:p14="http://schemas.microsoft.com/office/powerpoint/2010/main" val="23890751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Wider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Scientific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Reanalysis</a:t>
            </a:r>
            <a:r>
              <a:rPr lang="de-DE" sz="1400" dirty="0">
                <a:solidFill>
                  <a:schemeClr val="bg1">
                    <a:lumMod val="85000"/>
                  </a:schemeClr>
                </a:solidFill>
                <a:latin typeface="+mj-lt"/>
              </a:rPr>
              <a:t>/</a:t>
            </a:r>
            <a:r>
              <a:rPr lang="de-DE" sz="1400" dirty="0" err="1">
                <a:solidFill>
                  <a:schemeClr val="bg1">
                    <a:lumMod val="85000"/>
                  </a:schemeClr>
                </a:solidFill>
                <a:latin typeface="+mj-lt"/>
              </a:rPr>
              <a:t>Robustness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flipH="1">
            <a:off x="1741378" y="3094850"/>
            <a:ext cx="1674802" cy="966468"/>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748975">
                  <a:extLst>
                    <a:ext uri="{9D8B030D-6E8A-4147-A177-3AD203B41FA5}">
                      <a16:colId xmlns:a16="http://schemas.microsoft.com/office/drawing/2014/main" val="3059663525"/>
                    </a:ext>
                  </a:extLst>
                </a:gridCol>
                <a:gridCol w="1447359">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a:t>Same data</a:t>
                      </a:r>
                    </a:p>
                  </a:txBody>
                  <a:tcPr/>
                </a:tc>
                <a:tc>
                  <a:txBody>
                    <a:bodyPr/>
                    <a:lstStyle/>
                    <a:p>
                      <a:r>
                        <a:rPr lang="en-US" dirty="0"/>
                        <a:t>Same code</a:t>
                      </a:r>
                    </a:p>
                  </a:txBody>
                  <a:tcPr/>
                </a:tc>
                <a:tc>
                  <a:txBody>
                    <a:bodyPr/>
                    <a:lstStyle/>
                    <a:p>
                      <a:r>
                        <a:rPr lang="en-US" dirty="0"/>
                        <a:t>Same methods</a:t>
                      </a:r>
                    </a:p>
                  </a:txBody>
                  <a:tcPr/>
                </a:tc>
                <a:tc>
                  <a:txBody>
                    <a:bodyPr/>
                    <a:lstStyle/>
                    <a:p>
                      <a:r>
                        <a:rPr lang="en-US" dirty="0"/>
                        <a:t>Same context</a:t>
                      </a: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161488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4AF8F-F213-4D6A-B8D4-6C51FA80B1D2}"/>
              </a:ext>
            </a:extLst>
          </p:cNvPr>
          <p:cNvSpPr>
            <a:spLocks noGrp="1"/>
          </p:cNvSpPr>
          <p:nvPr>
            <p:ph type="title"/>
          </p:nvPr>
        </p:nvSpPr>
        <p:spPr>
          <a:xfrm>
            <a:off x="1554480" y="365125"/>
            <a:ext cx="9784080" cy="1325563"/>
          </a:xfrm>
        </p:spPr>
        <p:txBody>
          <a:bodyPr/>
          <a:lstStyle/>
          <a:p>
            <a:r>
              <a:rPr lang="en-US" dirty="0"/>
              <a:t>Results?</a:t>
            </a:r>
          </a:p>
        </p:txBody>
      </p:sp>
      <p:graphicFrame>
        <p:nvGraphicFramePr>
          <p:cNvPr id="5" name="Content Placeholder 4"/>
          <p:cNvGraphicFramePr>
            <a:graphicFrameLocks noGrp="1"/>
          </p:cNvGraphicFramePr>
          <p:nvPr>
            <p:ph idx="1"/>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Straight Arrow Connector 5"/>
          <p:cNvCxnSpPr/>
          <p:nvPr/>
        </p:nvCxnSpPr>
        <p:spPr>
          <a:xfrm>
            <a:off x="9160933" y="1566333"/>
            <a:ext cx="1032934" cy="939800"/>
          </a:xfrm>
          <a:prstGeom prst="straightConnector1">
            <a:avLst/>
          </a:prstGeom>
          <a:ln w="1270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06518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4AF8F-F213-4D6A-B8D4-6C51FA80B1D2}"/>
              </a:ext>
            </a:extLst>
          </p:cNvPr>
          <p:cNvSpPr>
            <a:spLocks noGrp="1"/>
          </p:cNvSpPr>
          <p:nvPr>
            <p:ph type="title"/>
          </p:nvPr>
        </p:nvSpPr>
        <p:spPr>
          <a:xfrm>
            <a:off x="1554480" y="365125"/>
            <a:ext cx="9784080" cy="1325563"/>
          </a:xfrm>
        </p:spPr>
        <p:txBody>
          <a:bodyPr/>
          <a:lstStyle/>
          <a:p>
            <a:r>
              <a:rPr lang="en-US" dirty="0"/>
              <a:t>Some key statistics</a:t>
            </a:r>
          </a:p>
        </p:txBody>
      </p:sp>
      <p:graphicFrame>
        <p:nvGraphicFramePr>
          <p:cNvPr id="4" name="Content Placeholder 3">
            <a:extLst>
              <a:ext uri="{FF2B5EF4-FFF2-40B4-BE49-F238E27FC236}">
                <a16:creationId xmlns:a16="http://schemas.microsoft.com/office/drawing/2014/main" id="{3451F396-6739-4D9A-829C-7DA5C7C1255F}"/>
              </a:ext>
            </a:extLst>
          </p:cNvPr>
          <p:cNvGraphicFramePr>
            <a:graphicFrameLocks noGrp="1"/>
          </p:cNvGraphicFramePr>
          <p:nvPr>
            <p:ph idx="1"/>
          </p:nvPr>
        </p:nvGraphicFramePr>
        <p:xfrm>
          <a:off x="939522" y="1865598"/>
          <a:ext cx="10515601" cy="4079240"/>
        </p:xfrm>
        <a:graphic>
          <a:graphicData uri="http://schemas.openxmlformats.org/drawingml/2006/table">
            <a:tbl>
              <a:tblPr firstRow="1" bandRow="1">
                <a:tableStyleId>{5C22544A-7EE6-4342-B048-85BDC9FD1C3A}</a:tableStyleId>
              </a:tblPr>
              <a:tblGrid>
                <a:gridCol w="3928811">
                  <a:extLst>
                    <a:ext uri="{9D8B030D-6E8A-4147-A177-3AD203B41FA5}">
                      <a16:colId xmlns:a16="http://schemas.microsoft.com/office/drawing/2014/main" val="2413352468"/>
                    </a:ext>
                  </a:extLst>
                </a:gridCol>
                <a:gridCol w="465667">
                  <a:extLst>
                    <a:ext uri="{9D8B030D-6E8A-4147-A177-3AD203B41FA5}">
                      <a16:colId xmlns:a16="http://schemas.microsoft.com/office/drawing/2014/main" val="2890217199"/>
                    </a:ext>
                  </a:extLst>
                </a:gridCol>
                <a:gridCol w="372533">
                  <a:extLst>
                    <a:ext uri="{9D8B030D-6E8A-4147-A177-3AD203B41FA5}">
                      <a16:colId xmlns:a16="http://schemas.microsoft.com/office/drawing/2014/main" val="317470476"/>
                    </a:ext>
                  </a:extLst>
                </a:gridCol>
                <a:gridCol w="728134">
                  <a:extLst>
                    <a:ext uri="{9D8B030D-6E8A-4147-A177-3AD203B41FA5}">
                      <a16:colId xmlns:a16="http://schemas.microsoft.com/office/drawing/2014/main" val="1459328702"/>
                    </a:ext>
                  </a:extLst>
                </a:gridCol>
                <a:gridCol w="975265">
                  <a:extLst>
                    <a:ext uri="{9D8B030D-6E8A-4147-A177-3AD203B41FA5}">
                      <a16:colId xmlns:a16="http://schemas.microsoft.com/office/drawing/2014/main" val="1056862685"/>
                    </a:ext>
                  </a:extLst>
                </a:gridCol>
                <a:gridCol w="1294082">
                  <a:extLst>
                    <a:ext uri="{9D8B030D-6E8A-4147-A177-3AD203B41FA5}">
                      <a16:colId xmlns:a16="http://schemas.microsoft.com/office/drawing/2014/main" val="1873812096"/>
                    </a:ext>
                  </a:extLst>
                </a:gridCol>
                <a:gridCol w="424176">
                  <a:extLst>
                    <a:ext uri="{9D8B030D-6E8A-4147-A177-3AD203B41FA5}">
                      <a16:colId xmlns:a16="http://schemas.microsoft.com/office/drawing/2014/main" val="200168760"/>
                    </a:ext>
                  </a:extLst>
                </a:gridCol>
                <a:gridCol w="1440647">
                  <a:extLst>
                    <a:ext uri="{9D8B030D-6E8A-4147-A177-3AD203B41FA5}">
                      <a16:colId xmlns:a16="http://schemas.microsoft.com/office/drawing/2014/main" val="3288696754"/>
                    </a:ext>
                  </a:extLst>
                </a:gridCol>
                <a:gridCol w="886286">
                  <a:extLst>
                    <a:ext uri="{9D8B030D-6E8A-4147-A177-3AD203B41FA5}">
                      <a16:colId xmlns:a16="http://schemas.microsoft.com/office/drawing/2014/main" val="3813918256"/>
                    </a:ext>
                  </a:extLst>
                </a:gridCol>
              </a:tblGrid>
              <a:tr h="370840">
                <a:tc>
                  <a:txBody>
                    <a:bodyPr/>
                    <a:lstStyle/>
                    <a:p>
                      <a:pPr algn="l" fontAlgn="b"/>
                      <a:r>
                        <a:rPr lang="en-US" sz="2000" b="1" i="0" u="none" strike="noStrike" dirty="0">
                          <a:solidFill>
                            <a:srgbClr val="000000"/>
                          </a:solidFill>
                          <a:effectLst/>
                          <a:latin typeface="Calibri" panose="020F0502020204030204" pitchFamily="34" charset="0"/>
                        </a:rPr>
                        <a:t>Study</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Year</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N</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Success</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Type-R</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Type-Data</a:t>
                      </a:r>
                    </a:p>
                  </a:txBody>
                  <a:tcPr marL="6350" marR="6350" marT="6350" marB="0" anchor="b"/>
                </a:tc>
                <a:tc>
                  <a:txBody>
                    <a:bodyPr/>
                    <a:lstStyle/>
                    <a:p>
                      <a:pPr algn="l" fontAlgn="b"/>
                      <a:r>
                        <a:rPr lang="en-US" sz="2000" b="1" i="0" u="none" strike="noStrike" dirty="0">
                          <a:solidFill>
                            <a:srgbClr val="000000"/>
                          </a:solidFill>
                          <a:effectLst/>
                          <a:latin typeface="Calibri" panose="020F0502020204030204" pitchFamily="34" charset="0"/>
                        </a:rPr>
                        <a:t>Percent</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Field</a:t>
                      </a:r>
                    </a:p>
                  </a:txBody>
                  <a:tcPr marL="6350" marR="6350" marT="6350" marB="0" anchor="b"/>
                </a:tc>
                <a:extLst>
                  <a:ext uri="{0D108BD9-81ED-4DB2-BD59-A6C34878D82A}">
                    <a16:rowId xmlns:a16="http://schemas.microsoft.com/office/drawing/2014/main" val="198475438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Dewald</a:t>
                      </a:r>
                      <a:r>
                        <a:rPr lang="en-US" sz="2000" b="1" i="0" u="none" strike="noStrike" dirty="0">
                          <a:solidFill>
                            <a:srgbClr val="000000"/>
                          </a:solidFill>
                          <a:effectLst/>
                          <a:latin typeface="Calibri" panose="020F0502020204030204" pitchFamily="34" charset="0"/>
                        </a:rPr>
                        <a:t> </a:t>
                      </a:r>
                      <a:r>
                        <a:rPr lang="en-US" sz="2000" b="1" i="0" u="none" strike="noStrike" dirty="0" err="1">
                          <a:solidFill>
                            <a:srgbClr val="000000"/>
                          </a:solidFill>
                          <a:effectLst/>
                          <a:latin typeface="Calibri" panose="020F0502020204030204" pitchFamily="34" charset="0"/>
                        </a:rPr>
                        <a:t>Thursby</a:t>
                      </a:r>
                      <a:r>
                        <a:rPr lang="en-US" sz="2000" b="1" i="0" u="none" strike="noStrike" dirty="0">
                          <a:solidFill>
                            <a:srgbClr val="000000"/>
                          </a:solidFill>
                          <a:effectLst/>
                          <a:latin typeface="Calibri" panose="020F0502020204030204" pitchFamily="34" charset="0"/>
                        </a:rPr>
                        <a:t> Anderson</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1986</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54</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4%</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580831559"/>
                  </a:ext>
                </a:extLst>
              </a:tr>
              <a:tr h="370840">
                <a:tc>
                  <a:txBody>
                    <a:bodyPr/>
                    <a:lstStyle/>
                    <a:p>
                      <a:pPr algn="l" fontAlgn="b"/>
                      <a:r>
                        <a:rPr lang="en-US" sz="2000" b="1" i="0" u="none" strike="noStrike" dirty="0" err="1">
                          <a:solidFill>
                            <a:srgbClr val="000000"/>
                          </a:solidFill>
                          <a:effectLst/>
                          <a:latin typeface="Calibri" panose="020F0502020204030204" pitchFamily="34" charset="0"/>
                        </a:rPr>
                        <a:t>Dewald</a:t>
                      </a:r>
                      <a:r>
                        <a:rPr lang="en-US" sz="2000" b="1" i="0" u="none" strike="noStrike" dirty="0">
                          <a:solidFill>
                            <a:srgbClr val="000000"/>
                          </a:solidFill>
                          <a:effectLst/>
                          <a:latin typeface="Calibri" panose="020F0502020204030204" pitchFamily="34" charset="0"/>
                        </a:rPr>
                        <a:t> </a:t>
                      </a:r>
                      <a:r>
                        <a:rPr lang="en-US" sz="2000" b="1" i="0" u="none" strike="noStrike" dirty="0" err="1">
                          <a:solidFill>
                            <a:srgbClr val="000000"/>
                          </a:solidFill>
                          <a:effectLst/>
                          <a:latin typeface="Calibri" panose="020F0502020204030204" pitchFamily="34" charset="0"/>
                        </a:rPr>
                        <a:t>Thursby</a:t>
                      </a:r>
                      <a:r>
                        <a:rPr lang="en-US" sz="2000" b="1" i="0" u="none" strike="noStrike" dirty="0">
                          <a:solidFill>
                            <a:srgbClr val="000000"/>
                          </a:solidFill>
                          <a:effectLst/>
                          <a:latin typeface="Calibri" panose="020F0502020204030204" pitchFamily="34" charset="0"/>
                        </a:rPr>
                        <a:t> Anderson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1986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54</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7</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Partial</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13%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3976549581"/>
                  </a:ext>
                </a:extLst>
              </a:tr>
              <a:tr h="370840">
                <a:tc>
                  <a:txBody>
                    <a:bodyPr/>
                    <a:lstStyle/>
                    <a:p>
                      <a:pPr algn="l" fontAlgn="b"/>
                      <a:r>
                        <a:rPr lang="en-US" sz="2000" b="1" i="0" u="none" strike="noStrike" dirty="0">
                          <a:solidFill>
                            <a:srgbClr val="000000"/>
                          </a:solidFill>
                          <a:effectLst/>
                          <a:latin typeface="Calibri" panose="020F0502020204030204" pitchFamily="34" charset="0"/>
                        </a:rPr>
                        <a:t>McCullough </a:t>
                      </a:r>
                      <a:r>
                        <a:rPr lang="en-US" sz="2000" b="1" i="0" u="none" strike="noStrike" dirty="0" err="1">
                          <a:solidFill>
                            <a:srgbClr val="000000"/>
                          </a:solidFill>
                          <a:effectLst/>
                          <a:latin typeface="Calibri" panose="020F0502020204030204" pitchFamily="34" charset="0"/>
                        </a:rPr>
                        <a:t>McGeary</a:t>
                      </a:r>
                      <a:r>
                        <a:rPr lang="en-US" sz="2000" b="1" i="0" u="none" strike="noStrike" dirty="0">
                          <a:solidFill>
                            <a:srgbClr val="000000"/>
                          </a:solidFill>
                          <a:effectLst/>
                          <a:latin typeface="Calibri" panose="020F0502020204030204" pitchFamily="34" charset="0"/>
                        </a:rPr>
                        <a:t> Harrison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2006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186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14</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All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8%</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117373902"/>
                  </a:ext>
                </a:extLst>
              </a:tr>
              <a:tr h="370840">
                <a:tc>
                  <a:txBody>
                    <a:bodyPr/>
                    <a:lstStyle/>
                    <a:p>
                      <a:pPr algn="l" fontAlgn="b"/>
                      <a:r>
                        <a:rPr lang="en-US" sz="2000" b="1" i="0" u="none" strike="noStrike" dirty="0">
                          <a:solidFill>
                            <a:srgbClr val="000000"/>
                          </a:solidFill>
                          <a:effectLst/>
                          <a:latin typeface="Calibri" panose="020F0502020204030204" pitchFamily="34" charset="0"/>
                        </a:rPr>
                        <a:t>McCullough </a:t>
                      </a:r>
                      <a:r>
                        <a:rPr lang="en-US" sz="2000" b="1" i="0" u="none" strike="noStrike" dirty="0" err="1">
                          <a:solidFill>
                            <a:srgbClr val="000000"/>
                          </a:solidFill>
                          <a:effectLst/>
                          <a:latin typeface="Calibri" panose="020F0502020204030204" pitchFamily="34" charset="0"/>
                        </a:rPr>
                        <a:t>McGeary</a:t>
                      </a:r>
                      <a:r>
                        <a:rPr lang="en-US" sz="2000" b="1" i="0" u="none" strike="noStrike" dirty="0">
                          <a:solidFill>
                            <a:srgbClr val="000000"/>
                          </a:solidFill>
                          <a:effectLst/>
                          <a:latin typeface="Calibri" panose="020F0502020204030204" pitchFamily="34" charset="0"/>
                        </a:rPr>
                        <a:t> Harrison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2006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62</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14</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23%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97608523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Nosek</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2015</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100</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36</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gridSpan="2">
                  <a:txBody>
                    <a:bodyPr/>
                    <a:lstStyle/>
                    <a:p>
                      <a:pPr algn="l" fontAlgn="b"/>
                      <a:r>
                        <a:rPr lang="en-US" sz="1100" b="0" i="0" u="none" strike="noStrike" dirty="0">
                          <a:solidFill>
                            <a:srgbClr val="000000"/>
                          </a:solidFill>
                          <a:effectLst/>
                          <a:latin typeface="Calibri" panose="020F0502020204030204" pitchFamily="34" charset="0"/>
                        </a:rPr>
                        <a:t>Replication</a:t>
                      </a:r>
                    </a:p>
                  </a:txBody>
                  <a:tcPr marL="6350" marR="6350" marT="6350" marB="0" anchor="b"/>
                </a:tc>
                <a:tc hMerge="1">
                  <a:txBody>
                    <a:bodyPr/>
                    <a:lstStyle/>
                    <a:p>
                      <a:endParaRPr lang="en-US"/>
                    </a:p>
                  </a:txBody>
                  <a:tcPr/>
                </a:tc>
                <a:tc>
                  <a:txBody>
                    <a:bodyPr/>
                    <a:lstStyle/>
                    <a:p>
                      <a:pPr algn="r" fontAlgn="b"/>
                      <a:r>
                        <a:rPr lang="en-US" sz="2000" b="1" i="0" u="none" strike="noStrike" dirty="0">
                          <a:solidFill>
                            <a:srgbClr val="000000"/>
                          </a:solidFill>
                          <a:effectLst/>
                          <a:latin typeface="Calibri" panose="020F0502020204030204" pitchFamily="34" charset="0"/>
                        </a:rPr>
                        <a:t>36%</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Psychology</a:t>
                      </a:r>
                    </a:p>
                  </a:txBody>
                  <a:tcPr marL="6350" marR="6350" marT="6350" marB="0" anchor="b"/>
                </a:tc>
                <a:extLst>
                  <a:ext uri="{0D108BD9-81ED-4DB2-BD59-A6C34878D82A}">
                    <a16:rowId xmlns:a16="http://schemas.microsoft.com/office/drawing/2014/main" val="230235946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Camerer</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11</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gridSpan="2">
                  <a:txBody>
                    <a:bodyPr/>
                    <a:lstStyle/>
                    <a:p>
                      <a:pPr algn="l" fontAlgn="b"/>
                      <a:r>
                        <a:rPr lang="en-US" sz="1100" b="0" i="0" u="none" strike="noStrike">
                          <a:solidFill>
                            <a:srgbClr val="000000"/>
                          </a:solidFill>
                          <a:effectLst/>
                          <a:latin typeface="Calibri" panose="020F0502020204030204" pitchFamily="34" charset="0"/>
                        </a:rPr>
                        <a:t>Replication</a:t>
                      </a:r>
                    </a:p>
                  </a:txBody>
                  <a:tcPr marL="6350" marR="6350" marT="6350" marB="0" anchor="b"/>
                </a:tc>
                <a:tc hMerge="1">
                  <a:txBody>
                    <a:bodyPr/>
                    <a:lstStyle/>
                    <a:p>
                      <a:endParaRPr lang="en-US"/>
                    </a:p>
                  </a:txBody>
                  <a:tcPr/>
                </a:tc>
                <a:tc>
                  <a:txBody>
                    <a:bodyPr/>
                    <a:lstStyle/>
                    <a:p>
                      <a:pPr algn="r" fontAlgn="b"/>
                      <a:r>
                        <a:rPr lang="en-US" sz="2000" b="1" i="0" u="none" strike="noStrike" dirty="0">
                          <a:solidFill>
                            <a:srgbClr val="000000"/>
                          </a:solidFill>
                          <a:effectLst/>
                          <a:latin typeface="Calibri" panose="020F0502020204030204" pitchFamily="34" charset="0"/>
                        </a:rPr>
                        <a:t>61%</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Experimental Econ</a:t>
                      </a:r>
                    </a:p>
                  </a:txBody>
                  <a:tcPr marL="6350" marR="6350" marT="6350" marB="0" anchor="b"/>
                </a:tc>
                <a:extLst>
                  <a:ext uri="{0D108BD9-81ED-4DB2-BD59-A6C34878D82A}">
                    <a16:rowId xmlns:a16="http://schemas.microsoft.com/office/drawing/2014/main" val="481993381"/>
                  </a:ext>
                </a:extLst>
              </a:tr>
              <a:tr h="370840">
                <a:tc>
                  <a:txBody>
                    <a:bodyPr/>
                    <a:lstStyle/>
                    <a:p>
                      <a:pPr algn="l" fontAlgn="b"/>
                      <a:r>
                        <a:rPr lang="en-US" sz="2000" b="1" i="0" u="none" strike="noStrike" dirty="0">
                          <a:solidFill>
                            <a:srgbClr val="000000"/>
                          </a:solidFill>
                          <a:effectLst/>
                          <a:latin typeface="Calibri" panose="020F0502020204030204" pitchFamily="34" charset="0"/>
                        </a:rPr>
                        <a:t>Chang Li</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2017</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67</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22</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33%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Macroeconomics</a:t>
                      </a:r>
                    </a:p>
                  </a:txBody>
                  <a:tcPr marL="6350" marR="6350" marT="6350" marB="0" anchor="b"/>
                </a:tc>
                <a:extLst>
                  <a:ext uri="{0D108BD9-81ED-4DB2-BD59-A6C34878D82A}">
                    <a16:rowId xmlns:a16="http://schemas.microsoft.com/office/drawing/2014/main" val="3221944619"/>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274</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69</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All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25%</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1152551520"/>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162</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69</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43%</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50582355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162</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137</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Partial</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85%</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948453544"/>
                  </a:ext>
                </a:extLst>
              </a:tr>
            </a:tbl>
          </a:graphicData>
        </a:graphic>
      </p:graphicFrame>
      <p:sp>
        <p:nvSpPr>
          <p:cNvPr id="3" name="Rectangle 2"/>
          <p:cNvSpPr/>
          <p:nvPr/>
        </p:nvSpPr>
        <p:spPr>
          <a:xfrm>
            <a:off x="774700" y="4737100"/>
            <a:ext cx="10858500" cy="1333500"/>
          </a:xfrm>
          <a:prstGeom prst="rect">
            <a:avLst/>
          </a:prstGeom>
          <a:noFill/>
          <a:ln w="1270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325283" y="6239934"/>
            <a:ext cx="5757333" cy="369332"/>
          </a:xfrm>
          <a:prstGeom prst="rect">
            <a:avLst/>
          </a:prstGeom>
          <a:noFill/>
        </p:spPr>
        <p:txBody>
          <a:bodyPr wrap="square" rtlCol="0">
            <a:spAutoFit/>
          </a:bodyPr>
          <a:lstStyle/>
          <a:p>
            <a:pPr algn="ctr"/>
            <a:r>
              <a:rPr lang="en-US" dirty="0" err="1">
                <a:solidFill>
                  <a:schemeClr val="bg1">
                    <a:lumMod val="85000"/>
                  </a:schemeClr>
                </a:solidFill>
              </a:rPr>
              <a:t>Kingi</a:t>
            </a:r>
            <a:r>
              <a:rPr lang="en-US" dirty="0">
                <a:solidFill>
                  <a:schemeClr val="bg1">
                    <a:lumMod val="85000"/>
                  </a:schemeClr>
                </a:solidFill>
              </a:rPr>
              <a:t> et al numbers are preliminary. Do not cite or quote.</a:t>
            </a:r>
          </a:p>
        </p:txBody>
      </p:sp>
    </p:spTree>
    <p:extLst>
      <p:ext uri="{BB962C8B-B14F-4D97-AF65-F5344CB8AC3E}">
        <p14:creationId xmlns:p14="http://schemas.microsoft.com/office/powerpoint/2010/main" val="1796236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a nutshell</a:t>
            </a:r>
          </a:p>
        </p:txBody>
      </p:sp>
      <p:sp>
        <p:nvSpPr>
          <p:cNvPr id="4" name="Content Placeholder 3"/>
          <p:cNvSpPr>
            <a:spLocks noGrp="1"/>
          </p:cNvSpPr>
          <p:nvPr>
            <p:ph sz="half" idx="1"/>
          </p:nvPr>
        </p:nvSpPr>
        <p:spPr/>
        <p:txBody>
          <a:bodyPr/>
          <a:lstStyle/>
          <a:p>
            <a:r>
              <a:rPr lang="en-US" sz="3600" b="1" dirty="0"/>
              <a:t>40% </a:t>
            </a:r>
            <a:r>
              <a:rPr lang="en-US" dirty="0"/>
              <a:t>use restricted-access data</a:t>
            </a:r>
          </a:p>
          <a:p>
            <a:r>
              <a:rPr lang="en-US" sz="3600" b="1" dirty="0"/>
              <a:t>25% </a:t>
            </a:r>
            <a:r>
              <a:rPr lang="en-US" dirty="0"/>
              <a:t>use public-use data and are mostly or completely reproducible</a:t>
            </a:r>
          </a:p>
          <a:p>
            <a:r>
              <a:rPr lang="en-US" sz="3600" b="1" dirty="0"/>
              <a:t>25% </a:t>
            </a:r>
            <a:r>
              <a:rPr lang="en-US" dirty="0"/>
              <a:t>use public-use data and are only partially reproducible</a:t>
            </a:r>
          </a:p>
          <a:p>
            <a:r>
              <a:rPr lang="en-US" sz="3600" b="1" dirty="0"/>
              <a:t>10% </a:t>
            </a:r>
            <a:r>
              <a:rPr lang="en-US" dirty="0"/>
              <a:t>fail to yield useful results</a:t>
            </a:r>
          </a:p>
        </p:txBody>
      </p:sp>
      <p:pic>
        <p:nvPicPr>
          <p:cNvPr id="6" name="Content Placeholder 5"/>
          <p:cNvPicPr>
            <a:picLocks noGrp="1" noChangeAspect="1"/>
          </p:cNvPicPr>
          <p:nvPr>
            <p:ph sz="half" idx="2"/>
          </p:nvPr>
        </p:nvPicPr>
        <p:blipFill>
          <a:blip r:embed="rId2"/>
          <a:stretch>
            <a:fillRect/>
          </a:stretch>
        </p:blipFill>
        <p:spPr>
          <a:xfrm>
            <a:off x="6481716" y="1825625"/>
            <a:ext cx="4562568" cy="4351338"/>
          </a:xfrm>
          <a:prstGeom prst="rect">
            <a:avLst/>
          </a:prstGeom>
        </p:spPr>
      </p:pic>
      <p:grpSp>
        <p:nvGrpSpPr>
          <p:cNvPr id="14" name="Group 13"/>
          <p:cNvGrpSpPr/>
          <p:nvPr/>
        </p:nvGrpSpPr>
        <p:grpSpPr>
          <a:xfrm>
            <a:off x="6019800" y="1690688"/>
            <a:ext cx="3338513" cy="1766887"/>
            <a:chOff x="6019800" y="1690688"/>
            <a:chExt cx="3338513" cy="1766887"/>
          </a:xfrm>
        </p:grpSpPr>
        <p:sp>
          <p:nvSpPr>
            <p:cNvPr id="7" name="Rectangle 6"/>
            <p:cNvSpPr/>
            <p:nvPr/>
          </p:nvSpPr>
          <p:spPr>
            <a:xfrm>
              <a:off x="6019800" y="1690688"/>
              <a:ext cx="2018731" cy="91603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It’s only ½ full!</a:t>
              </a:r>
            </a:p>
          </p:txBody>
        </p:sp>
        <p:cxnSp>
          <p:nvCxnSpPr>
            <p:cNvPr id="9" name="Straight Arrow Connector 8"/>
            <p:cNvCxnSpPr/>
            <p:nvPr/>
          </p:nvCxnSpPr>
          <p:spPr>
            <a:xfrm>
              <a:off x="7847463" y="2374710"/>
              <a:ext cx="1510850" cy="1082865"/>
            </a:xfrm>
            <a:prstGeom prst="straightConnector1">
              <a:avLst/>
            </a:prstGeom>
            <a:ln w="1174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5886165" y="4148954"/>
            <a:ext cx="3472148" cy="1157288"/>
            <a:chOff x="5886165" y="4148954"/>
            <a:chExt cx="3472148" cy="1157288"/>
          </a:xfrm>
        </p:grpSpPr>
        <p:sp>
          <p:nvSpPr>
            <p:cNvPr id="10" name="Rectangle 9"/>
            <p:cNvSpPr/>
            <p:nvPr/>
          </p:nvSpPr>
          <p:spPr>
            <a:xfrm>
              <a:off x="5886165" y="4148954"/>
              <a:ext cx="2286000" cy="1157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Hey, it’s not empty!</a:t>
              </a:r>
            </a:p>
          </p:txBody>
        </p:sp>
        <p:cxnSp>
          <p:nvCxnSpPr>
            <p:cNvPr id="13" name="Straight Arrow Connector 12"/>
            <p:cNvCxnSpPr/>
            <p:nvPr/>
          </p:nvCxnSpPr>
          <p:spPr>
            <a:xfrm>
              <a:off x="8038531" y="4514850"/>
              <a:ext cx="1319782" cy="414338"/>
            </a:xfrm>
            <a:prstGeom prst="straightConnector1">
              <a:avLst/>
            </a:prstGeom>
            <a:ln w="120650">
              <a:tailEnd type="triangle"/>
            </a:ln>
          </p:spPr>
          <p:style>
            <a:lnRef idx="1">
              <a:schemeClr val="accent1"/>
            </a:lnRef>
            <a:fillRef idx="0">
              <a:schemeClr val="accent1"/>
            </a:fillRef>
            <a:effectRef idx="0">
              <a:schemeClr val="accent1"/>
            </a:effectRef>
            <a:fontRef idx="minor">
              <a:schemeClr val="tx1"/>
            </a:fontRef>
          </p:style>
        </p:cxnSp>
      </p:grpSp>
      <p:sp>
        <p:nvSpPr>
          <p:cNvPr id="16" name="Rectangle 15"/>
          <p:cNvSpPr/>
          <p:nvPr/>
        </p:nvSpPr>
        <p:spPr>
          <a:xfrm>
            <a:off x="728663" y="1690688"/>
            <a:ext cx="5157502" cy="916034"/>
          </a:xfrm>
          <a:prstGeom prst="rect">
            <a:avLst/>
          </a:prstGeom>
          <a:noFill/>
          <a:ln w="666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338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to curate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000762" y="2742566"/>
            <a:ext cx="6190476" cy="2561905"/>
          </a:xfrm>
        </p:spPr>
      </p:pic>
    </p:spTree>
    <p:extLst>
      <p:ext uri="{BB962C8B-B14F-4D97-AF65-F5344CB8AC3E}">
        <p14:creationId xmlns:p14="http://schemas.microsoft.com/office/powerpoint/2010/main" val="26757307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Poor citation practices</a:t>
            </a:r>
          </a:p>
        </p:txBody>
      </p:sp>
      <p:sp>
        <p:nvSpPr>
          <p:cNvPr id="3" name="Content Placeholder 2"/>
          <p:cNvSpPr>
            <a:spLocks noGrp="1"/>
          </p:cNvSpPr>
          <p:nvPr>
            <p:ph idx="1"/>
          </p:nvPr>
        </p:nvSpPr>
        <p:spPr/>
        <p:txBody>
          <a:bodyPr/>
          <a:lstStyle/>
          <a:p>
            <a:r>
              <a:rPr lang="en-US" sz="3200" b="1" dirty="0" err="1"/>
              <a:t>Macrodata</a:t>
            </a:r>
            <a:r>
              <a:rPr lang="en-US" sz="3200" b="1" dirty="0"/>
              <a:t>:</a:t>
            </a:r>
          </a:p>
          <a:p>
            <a:pPr marL="0" indent="0" algn="ctr">
              <a:buNone/>
            </a:pPr>
            <a:r>
              <a:rPr lang="en-US" dirty="0">
                <a:latin typeface="Century" panose="02040604050505020304" pitchFamily="18" charset="0"/>
              </a:rPr>
              <a:t>“We use data downloaded from </a:t>
            </a:r>
            <a:br>
              <a:rPr lang="en-US" dirty="0">
                <a:latin typeface="Century" panose="02040604050505020304" pitchFamily="18" charset="0"/>
              </a:rPr>
            </a:br>
            <a:r>
              <a:rPr lang="en-US" dirty="0">
                <a:latin typeface="Century" panose="02040604050505020304" pitchFamily="18" charset="0"/>
              </a:rPr>
              <a:t>the Bureau of Economic Analysis…”</a:t>
            </a:r>
            <a:endParaRPr lang="en-US" dirty="0"/>
          </a:p>
          <a:p>
            <a:r>
              <a:rPr lang="en-US" sz="3200" b="1" dirty="0"/>
              <a:t>Microdata</a:t>
            </a:r>
            <a:r>
              <a:rPr lang="en-US" dirty="0"/>
              <a:t>:</a:t>
            </a:r>
          </a:p>
          <a:p>
            <a:endParaRPr lang="en-US" dirty="0"/>
          </a:p>
          <a:p>
            <a:pPr marL="0" indent="0" algn="ctr">
              <a:buNone/>
            </a:pPr>
            <a:r>
              <a:rPr lang="en-US" dirty="0">
                <a:latin typeface="Century" panose="02040604050505020304" pitchFamily="18" charset="0"/>
              </a:rPr>
              <a:t>“… this paper uses data from </a:t>
            </a:r>
            <a:br>
              <a:rPr lang="en-US" dirty="0">
                <a:latin typeface="Century" panose="02040604050505020304" pitchFamily="18" charset="0"/>
              </a:rPr>
            </a:br>
            <a:r>
              <a:rPr lang="en-US" dirty="0">
                <a:latin typeface="Century" panose="02040604050505020304" pitchFamily="18" charset="0"/>
              </a:rPr>
              <a:t>the Current Population Survey…”</a:t>
            </a:r>
          </a:p>
        </p:txBody>
      </p:sp>
    </p:spTree>
    <p:extLst>
      <p:ext uri="{BB962C8B-B14F-4D97-AF65-F5344CB8AC3E}">
        <p14:creationId xmlns:p14="http://schemas.microsoft.com/office/powerpoint/2010/main" val="16015222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describing RELIABLE archives</a:t>
            </a:r>
          </a:p>
        </p:txBody>
      </p:sp>
      <p:sp>
        <p:nvSpPr>
          <p:cNvPr id="3" name="Content Placeholder 2"/>
          <p:cNvSpPr>
            <a:spLocks noGrp="1"/>
          </p:cNvSpPr>
          <p:nvPr>
            <p:ph idx="1"/>
          </p:nvPr>
        </p:nvSpPr>
        <p:spPr/>
        <p:txBody>
          <a:bodyPr/>
          <a:lstStyle/>
          <a:p>
            <a:pPr marL="0" indent="0">
              <a:buNone/>
            </a:pPr>
            <a:r>
              <a:rPr lang="en-US" sz="3600" dirty="0"/>
              <a:t>Many datasets </a:t>
            </a:r>
          </a:p>
          <a:p>
            <a:pPr lvl="1"/>
            <a:r>
              <a:rPr lang="en-US" sz="3200" dirty="0"/>
              <a:t>Are imperfectly described</a:t>
            </a:r>
          </a:p>
          <a:p>
            <a:pPr lvl="2"/>
            <a:r>
              <a:rPr lang="en-US" sz="2800" dirty="0"/>
              <a:t>Very few data citations</a:t>
            </a:r>
          </a:p>
          <a:p>
            <a:pPr lvl="1"/>
            <a:r>
              <a:rPr lang="en-US" sz="3200" dirty="0"/>
              <a:t>Are badly documented</a:t>
            </a:r>
          </a:p>
          <a:p>
            <a:pPr lvl="1"/>
            <a:r>
              <a:rPr lang="en-US" sz="3200" dirty="0"/>
              <a:t>Have no (permanent) location defined </a:t>
            </a:r>
          </a:p>
          <a:p>
            <a:pPr lvl="2"/>
            <a:r>
              <a:rPr lang="en-US" sz="2800" dirty="0"/>
              <a:t>Even for data from high-profile organizations!</a:t>
            </a:r>
          </a:p>
          <a:p>
            <a:pPr lvl="1"/>
            <a:r>
              <a:rPr lang="en-US" sz="3200" dirty="0"/>
              <a:t>All of the above</a:t>
            </a:r>
          </a:p>
          <a:p>
            <a:pPr lvl="1"/>
            <a:endParaRPr lang="en-US" dirty="0"/>
          </a:p>
        </p:txBody>
      </p:sp>
    </p:spTree>
    <p:extLst>
      <p:ext uri="{BB962C8B-B14F-4D97-AF65-F5344CB8AC3E}">
        <p14:creationId xmlns:p14="http://schemas.microsoft.com/office/powerpoint/2010/main" val="47890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083578" y="1678259"/>
            <a:ext cx="6024844" cy="1446550"/>
          </a:xfrm>
          <a:prstGeom prst="rect">
            <a:avLst/>
          </a:prstGeom>
          <a:noFill/>
        </p:spPr>
        <p:txBody>
          <a:bodyPr wrap="square" rtlCol="0">
            <a:spAutoFit/>
          </a:bodyPr>
          <a:lstStyle/>
          <a:p>
            <a:pPr algn="ctr"/>
            <a:r>
              <a:rPr lang="en-US" sz="8800" dirty="0">
                <a:solidFill>
                  <a:schemeClr val="bg1"/>
                </a:solidFill>
              </a:rPr>
              <a:t>What to do?</a:t>
            </a:r>
            <a:endParaRPr lang="en-US" dirty="0">
              <a:solidFill>
                <a:schemeClr val="bg1"/>
              </a:solidFill>
            </a:endParaRPr>
          </a:p>
        </p:txBody>
      </p:sp>
    </p:spTree>
    <p:extLst>
      <p:ext uri="{BB962C8B-B14F-4D97-AF65-F5344CB8AC3E}">
        <p14:creationId xmlns:p14="http://schemas.microsoft.com/office/powerpoint/2010/main" val="41117062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round (2012-)</a:t>
            </a:r>
          </a:p>
        </p:txBody>
      </p:sp>
      <p:sp>
        <p:nvSpPr>
          <p:cNvPr id="3" name="Content Placeholder 2"/>
          <p:cNvSpPr>
            <a:spLocks noGrp="1"/>
          </p:cNvSpPr>
          <p:nvPr>
            <p:ph idx="1"/>
          </p:nvPr>
        </p:nvSpPr>
        <p:spPr>
          <a:xfrm>
            <a:off x="2358662" y="1583140"/>
            <a:ext cx="8175716" cy="4728308"/>
          </a:xfrm>
        </p:spPr>
        <p:txBody>
          <a:bodyPr>
            <a:noAutofit/>
          </a:bodyPr>
          <a:lstStyle/>
          <a:p>
            <a:r>
              <a:rPr lang="en-US" sz="4400" b="1" dirty="0"/>
              <a:t>Greater </a:t>
            </a:r>
            <a:r>
              <a:rPr lang="en-US" sz="4400" b="1" u="sng" dirty="0">
                <a:solidFill>
                  <a:schemeClr val="accent5">
                    <a:lumMod val="75000"/>
                  </a:schemeClr>
                </a:solidFill>
              </a:rPr>
              <a:t>enforcement</a:t>
            </a:r>
            <a:r>
              <a:rPr lang="en-US" sz="4400" b="1" dirty="0"/>
              <a:t> of data (and code) availability</a:t>
            </a:r>
          </a:p>
          <a:p>
            <a:pPr lvl="1"/>
            <a:r>
              <a:rPr lang="en-US" sz="3600" dirty="0"/>
              <a:t>2015, AJ Political Science</a:t>
            </a:r>
          </a:p>
          <a:p>
            <a:pPr lvl="1"/>
            <a:r>
              <a:rPr lang="en-US" sz="3600" dirty="0"/>
              <a:t>2016, Data Editor for ASA Software Section</a:t>
            </a:r>
          </a:p>
          <a:p>
            <a:pPr lvl="1"/>
            <a:r>
              <a:rPr lang="en-US" sz="3600" dirty="0"/>
              <a:t>2016, Statistical review added Science</a:t>
            </a:r>
          </a:p>
          <a:p>
            <a:pPr lvl="1"/>
            <a:r>
              <a:rPr lang="en-US" sz="3600" dirty="0"/>
              <a:t>2017: AEA appoints Data Editor, with mandate to do similar activities </a:t>
            </a:r>
            <a:br>
              <a:rPr lang="en-US" sz="3600" dirty="0"/>
            </a:br>
            <a:r>
              <a:rPr lang="en-US" sz="2800" dirty="0"/>
              <a:t>(also EJ, </a:t>
            </a:r>
            <a:r>
              <a:rPr lang="en-US" sz="2800" dirty="0" err="1"/>
              <a:t>Restud</a:t>
            </a:r>
            <a:r>
              <a:rPr lang="en-US" sz="2800" dirty="0"/>
              <a:t>)</a:t>
            </a:r>
            <a:endParaRPr lang="en-US" sz="3600" dirty="0"/>
          </a:p>
        </p:txBody>
      </p:sp>
    </p:spTree>
    <p:extLst>
      <p:ext uri="{BB962C8B-B14F-4D97-AF65-F5344CB8AC3E}">
        <p14:creationId xmlns:p14="http://schemas.microsoft.com/office/powerpoint/2010/main" val="17130582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2800767"/>
          </a:xfrm>
          <a:prstGeom prst="rect">
            <a:avLst/>
          </a:prstGeom>
          <a:noFill/>
        </p:spPr>
        <p:txBody>
          <a:bodyPr wrap="square" rtlCol="0">
            <a:spAutoFit/>
          </a:bodyPr>
          <a:lstStyle/>
          <a:p>
            <a:pPr algn="ctr"/>
            <a:r>
              <a:rPr lang="en-US" sz="8800" dirty="0"/>
              <a:t>→ </a:t>
            </a:r>
            <a:r>
              <a:rPr lang="en-US" sz="8800" u="sng" dirty="0">
                <a:solidFill>
                  <a:schemeClr val="bg1"/>
                </a:solidFill>
              </a:rPr>
              <a:t>Verifying</a:t>
            </a:r>
            <a:r>
              <a:rPr lang="en-US" sz="8800" dirty="0">
                <a:solidFill>
                  <a:schemeClr val="bg1"/>
                </a:solidFill>
              </a:rPr>
              <a:t> reproducibility</a:t>
            </a:r>
            <a:endParaRPr lang="en-US" dirty="0">
              <a:solidFill>
                <a:schemeClr val="bg1"/>
              </a:solidFill>
            </a:endParaRPr>
          </a:p>
        </p:txBody>
      </p:sp>
    </p:spTree>
    <p:extLst>
      <p:ext uri="{BB962C8B-B14F-4D97-AF65-F5344CB8AC3E}">
        <p14:creationId xmlns:p14="http://schemas.microsoft.com/office/powerpoint/2010/main" val="3666343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33943" y="365125"/>
            <a:ext cx="7825154" cy="5868866"/>
          </a:xfrm>
        </p:spPr>
      </p:pic>
      <p:sp>
        <p:nvSpPr>
          <p:cNvPr id="5" name="TextBox 4"/>
          <p:cNvSpPr txBox="1"/>
          <p:nvPr/>
        </p:nvSpPr>
        <p:spPr>
          <a:xfrm>
            <a:off x="329401" y="5909174"/>
            <a:ext cx="7552469" cy="1477328"/>
          </a:xfrm>
          <a:prstGeom prst="rect">
            <a:avLst/>
          </a:prstGeom>
          <a:noFill/>
        </p:spPr>
        <p:txBody>
          <a:bodyPr wrap="square" rtlCol="0">
            <a:spAutoFit/>
          </a:bodyPr>
          <a:lstStyle/>
          <a:p>
            <a:r>
              <a:rPr lang="en-US" dirty="0"/>
              <a:t>Via @</a:t>
            </a:r>
            <a:r>
              <a:rPr lang="en-US" dirty="0" err="1"/>
              <a:t>sdellavi</a:t>
            </a:r>
            <a:endParaRPr lang="en-US" dirty="0"/>
          </a:p>
          <a:p>
            <a:r>
              <a:rPr lang="en-US" dirty="0"/>
              <a:t>E. W. Kemmerer. 2011. “</a:t>
            </a:r>
            <a:r>
              <a:rPr lang="en-US" dirty="0">
                <a:hlinkClick r:id="rId3"/>
              </a:rPr>
              <a:t>Seasonal Variations in the New York Money Market</a:t>
            </a:r>
            <a:r>
              <a:rPr lang="en-US" dirty="0"/>
              <a:t>.”</a:t>
            </a:r>
          </a:p>
          <a:p>
            <a:r>
              <a:rPr lang="en-US" i="1" dirty="0"/>
              <a:t>The American Economic Review, </a:t>
            </a:r>
            <a:r>
              <a:rPr lang="en-US" dirty="0"/>
              <a:t>Vol. 1, No. 1 (March 1911), pp. 33-49 </a:t>
            </a:r>
          </a:p>
          <a:p>
            <a:endParaRPr lang="en-US" dirty="0"/>
          </a:p>
          <a:p>
            <a:endParaRPr lang="en-US" dirty="0"/>
          </a:p>
        </p:txBody>
      </p:sp>
    </p:spTree>
    <p:extLst>
      <p:ext uri="{BB962C8B-B14F-4D97-AF65-F5344CB8AC3E}">
        <p14:creationId xmlns:p14="http://schemas.microsoft.com/office/powerpoint/2010/main" val="10494132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a:t>Current Data Availability Policies are Broken</a:t>
            </a:r>
          </a:p>
        </p:txBody>
      </p:sp>
      <p:sp>
        <p:nvSpPr>
          <p:cNvPr id="3" name="Content Placeholder 2"/>
          <p:cNvSpPr>
            <a:spLocks noGrp="1"/>
          </p:cNvSpPr>
          <p:nvPr>
            <p:ph idx="1"/>
          </p:nvPr>
        </p:nvSpPr>
        <p:spPr/>
        <p:txBody>
          <a:bodyPr>
            <a:normAutofit/>
          </a:bodyPr>
          <a:lstStyle/>
          <a:p>
            <a:r>
              <a:rPr lang="en-US" sz="4800" dirty="0"/>
              <a:t>If the Data is </a:t>
            </a:r>
            <a:br>
              <a:rPr lang="en-US" sz="4800" dirty="0"/>
            </a:br>
            <a:r>
              <a:rPr lang="en-US" sz="4800" b="1" dirty="0">
                <a:solidFill>
                  <a:schemeClr val="accent4">
                    <a:lumMod val="75000"/>
                  </a:schemeClr>
                </a:solidFill>
              </a:rPr>
              <a:t>not open-access</a:t>
            </a:r>
            <a:r>
              <a:rPr lang="en-US" sz="4800" dirty="0"/>
              <a:t>,</a:t>
            </a:r>
            <a:br>
              <a:rPr lang="en-US" sz="4800" dirty="0"/>
            </a:br>
            <a:r>
              <a:rPr lang="en-US" sz="4800" dirty="0"/>
              <a:t> </a:t>
            </a:r>
            <a:br>
              <a:rPr lang="en-US" sz="4800" dirty="0"/>
            </a:br>
            <a:r>
              <a:rPr lang="en-US" sz="4800" b="1" dirty="0">
                <a:solidFill>
                  <a:srgbClr val="C00000"/>
                </a:solidFill>
              </a:rPr>
              <a:t>no systematic information is collected </a:t>
            </a:r>
            <a:br>
              <a:rPr lang="en-US" sz="4800" b="1" dirty="0">
                <a:solidFill>
                  <a:srgbClr val="C00000"/>
                </a:solidFill>
              </a:rPr>
            </a:br>
            <a:r>
              <a:rPr lang="en-US" sz="4000" dirty="0"/>
              <a:t>(“exemption”)</a:t>
            </a:r>
            <a:endParaRPr lang="en-US" sz="4000" b="1" dirty="0"/>
          </a:p>
        </p:txBody>
      </p:sp>
    </p:spTree>
    <p:extLst>
      <p:ext uri="{BB962C8B-B14F-4D97-AF65-F5344CB8AC3E}">
        <p14:creationId xmlns:p14="http://schemas.microsoft.com/office/powerpoint/2010/main" val="25198718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asked for “deposits”…</a:t>
            </a:r>
          </a:p>
        </p:txBody>
      </p:sp>
      <p:sp>
        <p:nvSpPr>
          <p:cNvPr id="3" name="Content Placeholder 2"/>
          <p:cNvSpPr>
            <a:spLocks noGrp="1"/>
          </p:cNvSpPr>
          <p:nvPr>
            <p:ph idx="1"/>
          </p:nvPr>
        </p:nvSpPr>
        <p:spPr/>
        <p:txBody>
          <a:bodyPr>
            <a:normAutofit/>
          </a:bodyPr>
          <a:lstStyle/>
          <a:p>
            <a:pPr marL="0" indent="0" algn="ctr">
              <a:buNone/>
            </a:pPr>
            <a:r>
              <a:rPr lang="en-US" sz="6000" dirty="0"/>
              <a:t>If you used files at</a:t>
            </a:r>
            <a:br>
              <a:rPr lang="en-US" sz="6000" dirty="0"/>
            </a:br>
            <a:r>
              <a:rPr lang="en-US" sz="6000" dirty="0"/>
              <a:t>the National Archives,</a:t>
            </a:r>
            <a:br>
              <a:rPr lang="en-US" sz="6000" dirty="0"/>
            </a:br>
            <a:br>
              <a:rPr lang="en-US" sz="6000" dirty="0"/>
            </a:br>
            <a:r>
              <a:rPr lang="en-US" sz="6000" dirty="0"/>
              <a:t>would we ask you to “deposit”  them?</a:t>
            </a:r>
          </a:p>
        </p:txBody>
      </p:sp>
    </p:spTree>
    <p:extLst>
      <p:ext uri="{BB962C8B-B14F-4D97-AF65-F5344CB8AC3E}">
        <p14:creationId xmlns:p14="http://schemas.microsoft.com/office/powerpoint/2010/main" val="38786434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asked for “deposits”…</a:t>
            </a:r>
          </a:p>
        </p:txBody>
      </p:sp>
      <p:sp>
        <p:nvSpPr>
          <p:cNvPr id="3" name="Content Placeholder 2"/>
          <p:cNvSpPr>
            <a:spLocks noGrp="1"/>
          </p:cNvSpPr>
          <p:nvPr>
            <p:ph idx="1"/>
          </p:nvPr>
        </p:nvSpPr>
        <p:spPr/>
        <p:txBody>
          <a:bodyPr>
            <a:normAutofit/>
          </a:bodyPr>
          <a:lstStyle/>
          <a:p>
            <a:pPr marL="0" indent="0" algn="ctr">
              <a:buNone/>
            </a:pPr>
            <a:r>
              <a:rPr lang="en-US" sz="6000" dirty="0"/>
              <a:t>If you used files at</a:t>
            </a:r>
            <a:br>
              <a:rPr lang="en-US" sz="6000" dirty="0"/>
            </a:br>
            <a:r>
              <a:rPr lang="en-US" sz="6000" dirty="0"/>
              <a:t>the National Archives,</a:t>
            </a:r>
            <a:br>
              <a:rPr lang="en-US" sz="6000" dirty="0"/>
            </a:br>
            <a:br>
              <a:rPr lang="en-US" sz="6000" dirty="0"/>
            </a:br>
            <a:r>
              <a:rPr lang="en-US" sz="6000" b="1" dirty="0">
                <a:solidFill>
                  <a:schemeClr val="accent2">
                    <a:lumMod val="50000"/>
                  </a:schemeClr>
                </a:solidFill>
              </a:rPr>
              <a:t>you should describe where they are!</a:t>
            </a:r>
          </a:p>
        </p:txBody>
      </p:sp>
    </p:spTree>
    <p:extLst>
      <p:ext uri="{BB962C8B-B14F-4D97-AF65-F5344CB8AC3E}">
        <p14:creationId xmlns:p14="http://schemas.microsoft.com/office/powerpoint/2010/main" val="4005890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750147" y="674400"/>
            <a:ext cx="8114190" cy="5509200"/>
          </a:xfrm>
          <a:prstGeom prst="rect">
            <a:avLst/>
          </a:prstGeom>
          <a:noFill/>
        </p:spPr>
        <p:txBody>
          <a:bodyPr wrap="square" rtlCol="0">
            <a:spAutoFit/>
          </a:bodyPr>
          <a:lstStyle/>
          <a:p>
            <a:pPr algn="ctr"/>
            <a:r>
              <a:rPr lang="en-US" sz="8800" dirty="0"/>
              <a:t>→</a:t>
            </a:r>
            <a:r>
              <a:rPr lang="en-US" sz="8800" dirty="0">
                <a:solidFill>
                  <a:schemeClr val="bg1"/>
                </a:solidFill>
              </a:rPr>
              <a:t>Require greater transparency of data/code </a:t>
            </a:r>
            <a:endParaRPr lang="en-US" dirty="0">
              <a:solidFill>
                <a:schemeClr val="bg1"/>
              </a:solidFill>
            </a:endParaRPr>
          </a:p>
        </p:txBody>
      </p:sp>
    </p:spTree>
    <p:extLst>
      <p:ext uri="{BB962C8B-B14F-4D97-AF65-F5344CB8AC3E}">
        <p14:creationId xmlns:p14="http://schemas.microsoft.com/office/powerpoint/2010/main" val="1962338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750147" y="674400"/>
            <a:ext cx="8114190" cy="4154984"/>
          </a:xfrm>
          <a:prstGeom prst="rect">
            <a:avLst/>
          </a:prstGeom>
          <a:noFill/>
        </p:spPr>
        <p:txBody>
          <a:bodyPr wrap="square" rtlCol="0">
            <a:spAutoFit/>
          </a:bodyPr>
          <a:lstStyle/>
          <a:p>
            <a:pPr algn="ctr"/>
            <a:r>
              <a:rPr lang="en-US" sz="8800" dirty="0"/>
              <a:t>→</a:t>
            </a:r>
            <a:r>
              <a:rPr lang="en-US" sz="8800" dirty="0">
                <a:solidFill>
                  <a:schemeClr val="bg1"/>
                </a:solidFill>
              </a:rPr>
              <a:t>better</a:t>
            </a:r>
            <a:br>
              <a:rPr lang="en-US" sz="8800" dirty="0">
                <a:solidFill>
                  <a:schemeClr val="bg1"/>
                </a:solidFill>
              </a:rPr>
            </a:br>
            <a:r>
              <a:rPr lang="en-US" sz="8800" dirty="0">
                <a:solidFill>
                  <a:schemeClr val="bg1"/>
                </a:solidFill>
              </a:rPr>
              <a:t>provenance</a:t>
            </a:r>
            <a:br>
              <a:rPr lang="en-US" sz="8800" dirty="0">
                <a:solidFill>
                  <a:schemeClr val="bg1"/>
                </a:solidFill>
              </a:rPr>
            </a:br>
            <a:r>
              <a:rPr lang="en-US" sz="8800" dirty="0">
                <a:solidFill>
                  <a:schemeClr val="bg1"/>
                </a:solidFill>
              </a:rPr>
              <a:t>description</a:t>
            </a:r>
            <a:endParaRPr lang="en-US" dirty="0">
              <a:solidFill>
                <a:schemeClr val="bg1"/>
              </a:solidFill>
            </a:endParaRPr>
          </a:p>
        </p:txBody>
      </p:sp>
    </p:spTree>
    <p:extLst>
      <p:ext uri="{BB962C8B-B14F-4D97-AF65-F5344CB8AC3E}">
        <p14:creationId xmlns:p14="http://schemas.microsoft.com/office/powerpoint/2010/main" val="19655806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2247446"/>
          </a:xfrm>
        </p:spPr>
        <p:txBody>
          <a:bodyPr>
            <a:normAutofit/>
          </a:bodyPr>
          <a:lstStyle/>
          <a:p>
            <a:r>
              <a:rPr lang="en-US" dirty="0"/>
              <a:t>Why do journals like “supplemental ZIP files” and affiliated repositories? </a:t>
            </a:r>
          </a:p>
        </p:txBody>
      </p:sp>
      <p:sp>
        <p:nvSpPr>
          <p:cNvPr id="3" name="Content Placeholder 2"/>
          <p:cNvSpPr>
            <a:spLocks noGrp="1"/>
          </p:cNvSpPr>
          <p:nvPr>
            <p:ph idx="1"/>
          </p:nvPr>
        </p:nvSpPr>
        <p:spPr/>
        <p:txBody>
          <a:bodyPr/>
          <a:lstStyle/>
          <a:p>
            <a:pPr marL="0" indent="0" algn="ctr">
              <a:buNone/>
            </a:pPr>
            <a:endParaRPr lang="en-US" sz="3600" dirty="0"/>
          </a:p>
          <a:p>
            <a:pPr lvl="1"/>
            <a:r>
              <a:rPr lang="en-US" dirty="0"/>
              <a:t>They can ensure </a:t>
            </a:r>
            <a:r>
              <a:rPr lang="en-US" b="1" dirty="0">
                <a:solidFill>
                  <a:schemeClr val="accent1">
                    <a:lumMod val="50000"/>
                  </a:schemeClr>
                </a:solidFill>
              </a:rPr>
              <a:t>longevity/ persistence</a:t>
            </a:r>
          </a:p>
          <a:p>
            <a:pPr lvl="1"/>
            <a:r>
              <a:rPr lang="en-US" dirty="0"/>
              <a:t>They can ensure </a:t>
            </a:r>
            <a:r>
              <a:rPr lang="en-US" b="1" dirty="0">
                <a:solidFill>
                  <a:schemeClr val="accent1">
                    <a:lumMod val="50000"/>
                  </a:schemeClr>
                </a:solidFill>
              </a:rPr>
              <a:t>access</a:t>
            </a:r>
          </a:p>
          <a:p>
            <a:pPr lvl="1"/>
            <a:r>
              <a:rPr lang="en-US" dirty="0"/>
              <a:t>They can ensure </a:t>
            </a:r>
            <a:r>
              <a:rPr lang="en-US" b="1" dirty="0">
                <a:solidFill>
                  <a:schemeClr val="accent1">
                    <a:lumMod val="50000"/>
                  </a:schemeClr>
                </a:solidFill>
              </a:rPr>
              <a:t>availability</a:t>
            </a:r>
          </a:p>
          <a:p>
            <a:pPr lvl="1"/>
            <a:endParaRPr lang="en-US" dirty="0"/>
          </a:p>
        </p:txBody>
      </p:sp>
    </p:spTree>
    <p:extLst>
      <p:ext uri="{BB962C8B-B14F-4D97-AF65-F5344CB8AC3E}">
        <p14:creationId xmlns:p14="http://schemas.microsoft.com/office/powerpoint/2010/main" val="354208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2247446"/>
          </a:xfrm>
        </p:spPr>
        <p:txBody>
          <a:bodyPr>
            <a:normAutofit/>
          </a:bodyPr>
          <a:lstStyle/>
          <a:p>
            <a:r>
              <a:rPr lang="en-US" dirty="0"/>
              <a:t>What are the characteristics of </a:t>
            </a:r>
            <a:br>
              <a:rPr lang="en-US" dirty="0"/>
            </a:br>
            <a:r>
              <a:rPr lang="en-US" b="1" dirty="0"/>
              <a:t>trusted repositories</a:t>
            </a:r>
            <a:r>
              <a:rPr lang="en-US" dirty="0"/>
              <a:t> (data archives)? </a:t>
            </a:r>
          </a:p>
        </p:txBody>
      </p:sp>
      <p:sp>
        <p:nvSpPr>
          <p:cNvPr id="3" name="Content Placeholder 2"/>
          <p:cNvSpPr>
            <a:spLocks noGrp="1"/>
          </p:cNvSpPr>
          <p:nvPr>
            <p:ph idx="1"/>
          </p:nvPr>
        </p:nvSpPr>
        <p:spPr/>
        <p:txBody>
          <a:bodyPr/>
          <a:lstStyle/>
          <a:p>
            <a:pPr marL="0" indent="0" algn="ctr">
              <a:buNone/>
            </a:pPr>
            <a:endParaRPr lang="en-US" sz="3600" dirty="0"/>
          </a:p>
          <a:p>
            <a:pPr lvl="1"/>
            <a:r>
              <a:rPr lang="en-US" dirty="0"/>
              <a:t>They DO ensure </a:t>
            </a:r>
            <a:r>
              <a:rPr lang="en-US" b="1" dirty="0">
                <a:solidFill>
                  <a:schemeClr val="accent1">
                    <a:lumMod val="50000"/>
                  </a:schemeClr>
                </a:solidFill>
              </a:rPr>
              <a:t>longevity/ persistence</a:t>
            </a:r>
          </a:p>
          <a:p>
            <a:pPr lvl="1"/>
            <a:r>
              <a:rPr lang="en-US" dirty="0"/>
              <a:t>They DO ensure </a:t>
            </a:r>
            <a:r>
              <a:rPr lang="en-US" b="1" dirty="0">
                <a:solidFill>
                  <a:schemeClr val="accent1">
                    <a:lumMod val="50000"/>
                  </a:schemeClr>
                </a:solidFill>
              </a:rPr>
              <a:t>access</a:t>
            </a:r>
          </a:p>
          <a:p>
            <a:pPr lvl="1"/>
            <a:r>
              <a:rPr lang="en-US" dirty="0"/>
              <a:t>They DO ensure </a:t>
            </a:r>
            <a:r>
              <a:rPr lang="en-US" b="1" dirty="0">
                <a:solidFill>
                  <a:schemeClr val="accent1">
                    <a:lumMod val="50000"/>
                  </a:schemeClr>
                </a:solidFill>
              </a:rPr>
              <a:t>availability</a:t>
            </a:r>
          </a:p>
          <a:p>
            <a:pPr lvl="1"/>
            <a:endParaRPr lang="en-US" dirty="0"/>
          </a:p>
        </p:txBody>
      </p:sp>
    </p:spTree>
    <p:extLst>
      <p:ext uri="{BB962C8B-B14F-4D97-AF65-F5344CB8AC3E}">
        <p14:creationId xmlns:p14="http://schemas.microsoft.com/office/powerpoint/2010/main" val="24469462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Evolving Journal and Data Infrastructure</a:t>
            </a:r>
          </a:p>
        </p:txBody>
      </p:sp>
      <p:sp>
        <p:nvSpPr>
          <p:cNvPr id="3" name="Content Placeholder 2"/>
          <p:cNvSpPr>
            <a:spLocks noGrp="1"/>
          </p:cNvSpPr>
          <p:nvPr>
            <p:ph idx="1"/>
          </p:nvPr>
        </p:nvSpPr>
        <p:spPr/>
        <p:txBody>
          <a:bodyPr>
            <a:normAutofit/>
          </a:bodyPr>
          <a:lstStyle/>
          <a:p>
            <a:r>
              <a:rPr lang="en-US" sz="3600" dirty="0"/>
              <a:t>More self-deposit repositories in the social sciences</a:t>
            </a:r>
          </a:p>
          <a:p>
            <a:pPr lvl="1"/>
            <a:r>
              <a:rPr lang="en-US" sz="3200" dirty="0" err="1"/>
              <a:t>Dataverse</a:t>
            </a:r>
            <a:endParaRPr lang="en-US" sz="3200" dirty="0"/>
          </a:p>
          <a:p>
            <a:pPr lvl="1"/>
            <a:r>
              <a:rPr lang="en-US" sz="3200" dirty="0" err="1"/>
              <a:t>Figshare</a:t>
            </a:r>
            <a:endParaRPr lang="en-US" sz="3200" dirty="0"/>
          </a:p>
          <a:p>
            <a:pPr lvl="1"/>
            <a:r>
              <a:rPr lang="en-US" dirty="0"/>
              <a:t>(open)</a:t>
            </a:r>
            <a:r>
              <a:rPr lang="en-US" sz="3200" dirty="0"/>
              <a:t>ICPSR</a:t>
            </a:r>
          </a:p>
          <a:p>
            <a:pPr lvl="1"/>
            <a:r>
              <a:rPr lang="en-US" sz="3200" dirty="0" err="1"/>
              <a:t>Zenodo</a:t>
            </a:r>
            <a:endParaRPr lang="en-US" sz="3200" dirty="0"/>
          </a:p>
          <a:p>
            <a:pPr lvl="1"/>
            <a:r>
              <a:rPr lang="en-US" sz="3200" dirty="0"/>
              <a:t>Qualitative Data Repository (QDR)</a:t>
            </a:r>
          </a:p>
          <a:p>
            <a:pPr lvl="1"/>
            <a:r>
              <a:rPr lang="en-US" sz="3200" dirty="0"/>
              <a:t>Others…	</a:t>
            </a:r>
          </a:p>
        </p:txBody>
      </p:sp>
    </p:spTree>
    <p:extLst>
      <p:ext uri="{BB962C8B-B14F-4D97-AF65-F5344CB8AC3E}">
        <p14:creationId xmlns:p14="http://schemas.microsoft.com/office/powerpoint/2010/main" val="38476137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a nutshell</a:t>
            </a:r>
          </a:p>
        </p:txBody>
      </p:sp>
      <p:sp>
        <p:nvSpPr>
          <p:cNvPr id="4" name="Content Placeholder 3"/>
          <p:cNvSpPr>
            <a:spLocks noGrp="1"/>
          </p:cNvSpPr>
          <p:nvPr>
            <p:ph sz="half" idx="1"/>
          </p:nvPr>
        </p:nvSpPr>
        <p:spPr/>
        <p:txBody>
          <a:bodyPr/>
          <a:lstStyle/>
          <a:p>
            <a:r>
              <a:rPr lang="en-US" sz="3600" b="1" dirty="0"/>
              <a:t>40% </a:t>
            </a:r>
            <a:r>
              <a:rPr lang="en-US" dirty="0"/>
              <a:t>use restricted-access data</a:t>
            </a:r>
          </a:p>
          <a:p>
            <a:r>
              <a:rPr lang="en-US" sz="3600" b="1" dirty="0"/>
              <a:t>25% </a:t>
            </a:r>
            <a:r>
              <a:rPr lang="en-US" dirty="0"/>
              <a:t>use public-use data and are mostly or completely reproducible</a:t>
            </a:r>
          </a:p>
          <a:p>
            <a:r>
              <a:rPr lang="en-US" sz="3600" b="1" dirty="0"/>
              <a:t>25% </a:t>
            </a:r>
            <a:r>
              <a:rPr lang="en-US" dirty="0"/>
              <a:t>use public-use data and are only partially reproducible</a:t>
            </a:r>
          </a:p>
          <a:p>
            <a:r>
              <a:rPr lang="en-US" sz="3600" b="1" dirty="0"/>
              <a:t>10% </a:t>
            </a:r>
            <a:r>
              <a:rPr lang="en-US" dirty="0"/>
              <a:t>fail to yield useful results</a:t>
            </a:r>
          </a:p>
        </p:txBody>
      </p:sp>
      <p:pic>
        <p:nvPicPr>
          <p:cNvPr id="6" name="Content Placeholder 5"/>
          <p:cNvPicPr>
            <a:picLocks noGrp="1" noChangeAspect="1"/>
          </p:cNvPicPr>
          <p:nvPr>
            <p:ph sz="half" idx="2"/>
          </p:nvPr>
        </p:nvPicPr>
        <p:blipFill>
          <a:blip r:embed="rId2"/>
          <a:stretch>
            <a:fillRect/>
          </a:stretch>
        </p:blipFill>
        <p:spPr>
          <a:xfrm>
            <a:off x="6481716" y="1825625"/>
            <a:ext cx="4562568" cy="4351338"/>
          </a:xfrm>
          <a:prstGeom prst="rect">
            <a:avLst/>
          </a:prstGeom>
        </p:spPr>
      </p:pic>
      <p:grpSp>
        <p:nvGrpSpPr>
          <p:cNvPr id="14" name="Group 13"/>
          <p:cNvGrpSpPr/>
          <p:nvPr/>
        </p:nvGrpSpPr>
        <p:grpSpPr>
          <a:xfrm>
            <a:off x="6019800" y="1690688"/>
            <a:ext cx="3338513" cy="1766887"/>
            <a:chOff x="6019800" y="1690688"/>
            <a:chExt cx="3338513" cy="1766887"/>
          </a:xfrm>
        </p:grpSpPr>
        <p:sp>
          <p:nvSpPr>
            <p:cNvPr id="7" name="Rectangle 6"/>
            <p:cNvSpPr/>
            <p:nvPr/>
          </p:nvSpPr>
          <p:spPr>
            <a:xfrm>
              <a:off x="6019800" y="1690688"/>
              <a:ext cx="2018731" cy="91603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It’s only ½ full!</a:t>
              </a:r>
            </a:p>
          </p:txBody>
        </p:sp>
        <p:cxnSp>
          <p:nvCxnSpPr>
            <p:cNvPr id="9" name="Straight Arrow Connector 8"/>
            <p:cNvCxnSpPr/>
            <p:nvPr/>
          </p:nvCxnSpPr>
          <p:spPr>
            <a:xfrm>
              <a:off x="7847463" y="2374710"/>
              <a:ext cx="1510850" cy="1082865"/>
            </a:xfrm>
            <a:prstGeom prst="straightConnector1">
              <a:avLst/>
            </a:prstGeom>
            <a:ln w="1174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5886165" y="4148954"/>
            <a:ext cx="3472148" cy="1157288"/>
            <a:chOff x="5886165" y="4148954"/>
            <a:chExt cx="3472148" cy="1157288"/>
          </a:xfrm>
        </p:grpSpPr>
        <p:sp>
          <p:nvSpPr>
            <p:cNvPr id="10" name="Rectangle 9"/>
            <p:cNvSpPr/>
            <p:nvPr/>
          </p:nvSpPr>
          <p:spPr>
            <a:xfrm>
              <a:off x="5886165" y="4148954"/>
              <a:ext cx="2286000" cy="1157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Hey, it’s not empty!</a:t>
              </a:r>
            </a:p>
          </p:txBody>
        </p:sp>
        <p:cxnSp>
          <p:nvCxnSpPr>
            <p:cNvPr id="13" name="Straight Arrow Connector 12"/>
            <p:cNvCxnSpPr/>
            <p:nvPr/>
          </p:nvCxnSpPr>
          <p:spPr>
            <a:xfrm>
              <a:off x="8038531" y="4514850"/>
              <a:ext cx="1319782" cy="414338"/>
            </a:xfrm>
            <a:prstGeom prst="straightConnector1">
              <a:avLst/>
            </a:prstGeom>
            <a:ln w="120650">
              <a:tailEnd type="triangle"/>
            </a:ln>
          </p:spPr>
          <p:style>
            <a:lnRef idx="1">
              <a:schemeClr val="accent1"/>
            </a:lnRef>
            <a:fillRef idx="0">
              <a:schemeClr val="accent1"/>
            </a:fillRef>
            <a:effectRef idx="0">
              <a:schemeClr val="accent1"/>
            </a:effectRef>
            <a:fontRef idx="minor">
              <a:schemeClr val="tx1"/>
            </a:fontRef>
          </p:style>
        </p:cxnSp>
      </p:grpSp>
      <p:sp>
        <p:nvSpPr>
          <p:cNvPr id="16" name="Rectangle 15"/>
          <p:cNvSpPr/>
          <p:nvPr/>
        </p:nvSpPr>
        <p:spPr>
          <a:xfrm>
            <a:off x="728663" y="1690688"/>
            <a:ext cx="5157502" cy="916034"/>
          </a:xfrm>
          <a:prstGeom prst="rect">
            <a:avLst/>
          </a:prstGeom>
          <a:noFill/>
          <a:ln w="666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5282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71709" y="1243387"/>
            <a:ext cx="4509236" cy="1139139"/>
          </a:xfrm>
        </p:spPr>
        <p:txBody>
          <a:bodyPr>
            <a:normAutofit/>
          </a:bodyPr>
          <a:lstStyle/>
          <a:p>
            <a:r>
              <a:rPr lang="en-US" sz="3600" dirty="0"/>
              <a:t>Evolving Journal and Data Infrastructure</a:t>
            </a:r>
          </a:p>
        </p:txBody>
      </p:sp>
      <p:sp>
        <p:nvSpPr>
          <p:cNvPr id="3" name="Content Placeholder 2"/>
          <p:cNvSpPr>
            <a:spLocks noGrp="1"/>
          </p:cNvSpPr>
          <p:nvPr>
            <p:ph idx="1"/>
          </p:nvPr>
        </p:nvSpPr>
        <p:spPr>
          <a:xfrm>
            <a:off x="1388492" y="2549680"/>
            <a:ext cx="4492454" cy="2419097"/>
          </a:xfrm>
        </p:spPr>
        <p:txBody>
          <a:bodyPr anchor="t">
            <a:normAutofit/>
          </a:bodyPr>
          <a:lstStyle/>
          <a:p>
            <a:r>
              <a:rPr lang="en-US" sz="1700" dirty="0"/>
              <a:t>More </a:t>
            </a:r>
            <a:r>
              <a:rPr lang="en-US" sz="1700" strike="sngStrike" dirty="0"/>
              <a:t>self-deposit</a:t>
            </a:r>
            <a:r>
              <a:rPr lang="en-US" sz="1700" dirty="0"/>
              <a:t> repositories in the social sciences</a:t>
            </a:r>
          </a:p>
          <a:p>
            <a:pPr lvl="1"/>
            <a:r>
              <a:rPr lang="en-US" sz="1700" dirty="0" err="1"/>
              <a:t>Dataverse</a:t>
            </a:r>
            <a:endParaRPr lang="en-US" sz="1700" dirty="0"/>
          </a:p>
          <a:p>
            <a:pPr lvl="1"/>
            <a:r>
              <a:rPr lang="en-US" sz="1700" dirty="0" err="1"/>
              <a:t>Figshare</a:t>
            </a:r>
            <a:endParaRPr lang="en-US" sz="1700" dirty="0"/>
          </a:p>
          <a:p>
            <a:pPr lvl="1"/>
            <a:r>
              <a:rPr lang="en-US" sz="1700" dirty="0"/>
              <a:t>(open)ICPSR</a:t>
            </a:r>
          </a:p>
          <a:p>
            <a:pPr lvl="1"/>
            <a:r>
              <a:rPr lang="en-US" sz="1700" dirty="0" err="1"/>
              <a:t>Zenodo</a:t>
            </a:r>
            <a:endParaRPr lang="en-US" sz="1700" dirty="0"/>
          </a:p>
          <a:p>
            <a:pPr lvl="1"/>
            <a:r>
              <a:rPr lang="en-US" sz="1700" dirty="0"/>
              <a:t>Qualitative Data Repository (QDR)</a:t>
            </a:r>
          </a:p>
          <a:p>
            <a:pPr lvl="1"/>
            <a:r>
              <a:rPr lang="en-US" sz="1700" dirty="0"/>
              <a:t>Others…	</a:t>
            </a:r>
          </a:p>
        </p:txBody>
      </p:sp>
      <p:sp>
        <p:nvSpPr>
          <p:cNvPr id="36" name="Freeform: Shape 13">
            <a:extLst>
              <a:ext uri="{FF2B5EF4-FFF2-40B4-BE49-F238E27FC236}">
                <a16:creationId xmlns:a16="http://schemas.microsoft.com/office/drawing/2014/main" id="{3A45B268-BBDB-4EC6-A664-CED7BF60D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14207" y="361702"/>
            <a:ext cx="1691640" cy="1691640"/>
          </a:xfrm>
          <a:custGeom>
            <a:avLst/>
            <a:gdLst>
              <a:gd name="connsiteX0" fmla="*/ 845820 w 1691640"/>
              <a:gd name="connsiteY0" fmla="*/ 0 h 1691640"/>
              <a:gd name="connsiteX1" fmla="*/ 1691640 w 1691640"/>
              <a:gd name="connsiteY1" fmla="*/ 845820 h 1691640"/>
              <a:gd name="connsiteX2" fmla="*/ 845820 w 1691640"/>
              <a:gd name="connsiteY2" fmla="*/ 1691640 h 1691640"/>
              <a:gd name="connsiteX3" fmla="*/ 0 w 1691640"/>
              <a:gd name="connsiteY3" fmla="*/ 845820 h 1691640"/>
              <a:gd name="connsiteX4" fmla="*/ 845820 w 1691640"/>
              <a:gd name="connsiteY4" fmla="*/ 0 h 1691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640" h="1691640">
                <a:moveTo>
                  <a:pt x="845820" y="0"/>
                </a:moveTo>
                <a:cubicBezTo>
                  <a:pt x="1312954" y="0"/>
                  <a:pt x="1691640" y="378686"/>
                  <a:pt x="1691640" y="845820"/>
                </a:cubicBezTo>
                <a:cubicBezTo>
                  <a:pt x="1691640" y="1312954"/>
                  <a:pt x="1312954" y="1691640"/>
                  <a:pt x="845820" y="1691640"/>
                </a:cubicBezTo>
                <a:cubicBezTo>
                  <a:pt x="378687" y="1691640"/>
                  <a:pt x="0" y="1312954"/>
                  <a:pt x="0" y="845820"/>
                </a:cubicBezTo>
                <a:cubicBezTo>
                  <a:pt x="0" y="378686"/>
                  <a:pt x="378687" y="0"/>
                  <a:pt x="84582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Oval 15">
            <a:extLst>
              <a:ext uri="{FF2B5EF4-FFF2-40B4-BE49-F238E27FC236}">
                <a16:creationId xmlns:a16="http://schemas.microsoft.com/office/drawing/2014/main" id="{07977D39-626F-40D7-B00F-16E02602D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9615" y="197110"/>
            <a:ext cx="2020824" cy="202082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5780E941-D881-8A4F-A4EA-CB3BF645CC02}"/>
              </a:ext>
            </a:extLst>
          </p:cNvPr>
          <p:cNvPicPr>
            <a:picLocks noChangeAspect="1"/>
          </p:cNvPicPr>
          <p:nvPr/>
        </p:nvPicPr>
        <p:blipFill>
          <a:blip r:embed="rId2"/>
          <a:stretch>
            <a:fillRect/>
          </a:stretch>
        </p:blipFill>
        <p:spPr>
          <a:xfrm>
            <a:off x="6034506" y="938776"/>
            <a:ext cx="1048682" cy="531726"/>
          </a:xfrm>
          <a:prstGeom prst="rect">
            <a:avLst/>
          </a:prstGeom>
        </p:spPr>
      </p:pic>
      <p:sp>
        <p:nvSpPr>
          <p:cNvPr id="38" name="Freeform: Shape 17">
            <a:extLst>
              <a:ext uri="{FF2B5EF4-FFF2-40B4-BE49-F238E27FC236}">
                <a16:creationId xmlns:a16="http://schemas.microsoft.com/office/drawing/2014/main" id="{B78B55DD-3C55-4B94-9031-4F3723BD43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8624" y="2"/>
            <a:ext cx="3913376" cy="3281569"/>
          </a:xfrm>
          <a:custGeom>
            <a:avLst/>
            <a:gdLst>
              <a:gd name="connsiteX0" fmla="*/ 267865 w 3913376"/>
              <a:gd name="connsiteY0" fmla="*/ 0 h 3281569"/>
              <a:gd name="connsiteX1" fmla="*/ 3913376 w 3913376"/>
              <a:gd name="connsiteY1" fmla="*/ 0 h 3281569"/>
              <a:gd name="connsiteX2" fmla="*/ 3913376 w 3913376"/>
              <a:gd name="connsiteY2" fmla="*/ 2499938 h 3281569"/>
              <a:gd name="connsiteX3" fmla="*/ 3794714 w 3913376"/>
              <a:gd name="connsiteY3" fmla="*/ 2630499 h 3281569"/>
              <a:gd name="connsiteX4" fmla="*/ 2222892 w 3913376"/>
              <a:gd name="connsiteY4" fmla="*/ 3281569 h 3281569"/>
              <a:gd name="connsiteX5" fmla="*/ 0 w 3913376"/>
              <a:gd name="connsiteY5" fmla="*/ 1058677 h 3281569"/>
              <a:gd name="connsiteX6" fmla="*/ 174686 w 3913376"/>
              <a:gd name="connsiteY6" fmla="*/ 193427 h 328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19">
            <a:extLst>
              <a:ext uri="{FF2B5EF4-FFF2-40B4-BE49-F238E27FC236}">
                <a16:creationId xmlns:a16="http://schemas.microsoft.com/office/drawing/2014/main" id="{B905CDE4-B751-4B3E-B625-6E59F8903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4932" y="1"/>
            <a:ext cx="4077068" cy="3445261"/>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BB46CA94-E07C-074F-A4AD-02C628129B55}"/>
              </a:ext>
            </a:extLst>
          </p:cNvPr>
          <p:cNvPicPr>
            <a:picLocks noChangeAspect="1"/>
          </p:cNvPicPr>
          <p:nvPr/>
        </p:nvPicPr>
        <p:blipFill>
          <a:blip r:embed="rId3"/>
          <a:stretch>
            <a:fillRect/>
          </a:stretch>
        </p:blipFill>
        <p:spPr>
          <a:xfrm>
            <a:off x="9089409" y="918182"/>
            <a:ext cx="2754569" cy="1052092"/>
          </a:xfrm>
          <a:prstGeom prst="rect">
            <a:avLst/>
          </a:prstGeom>
        </p:spPr>
      </p:pic>
      <p:sp>
        <p:nvSpPr>
          <p:cNvPr id="40" name="Freeform: Shape 21">
            <a:extLst>
              <a:ext uri="{FF2B5EF4-FFF2-40B4-BE49-F238E27FC236}">
                <a16:creationId xmlns:a16="http://schemas.microsoft.com/office/drawing/2014/main" id="{42D9BB05-ED63-4148-87AB-82720ACC3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18614" y="4769536"/>
            <a:ext cx="3950208" cy="2088462"/>
          </a:xfrm>
          <a:custGeom>
            <a:avLst/>
            <a:gdLst>
              <a:gd name="connsiteX0" fmla="*/ 1975104 w 3950208"/>
              <a:gd name="connsiteY0" fmla="*/ 0 h 2088462"/>
              <a:gd name="connsiteX1" fmla="*/ 3950208 w 3950208"/>
              <a:gd name="connsiteY1" fmla="*/ 1975104 h 2088462"/>
              <a:gd name="connsiteX2" fmla="*/ 3944484 w 3950208"/>
              <a:gd name="connsiteY2" fmla="*/ 2088462 h 2088462"/>
              <a:gd name="connsiteX3" fmla="*/ 5724 w 3950208"/>
              <a:gd name="connsiteY3" fmla="*/ 2088462 h 2088462"/>
              <a:gd name="connsiteX4" fmla="*/ 0 w 3950208"/>
              <a:gd name="connsiteY4" fmla="*/ 1975104 h 2088462"/>
              <a:gd name="connsiteX5" fmla="*/ 1975104 w 3950208"/>
              <a:gd name="connsiteY5" fmla="*/ 0 h 208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0208" h="2088462">
                <a:moveTo>
                  <a:pt x="1975104" y="0"/>
                </a:moveTo>
                <a:cubicBezTo>
                  <a:pt x="3065924" y="0"/>
                  <a:pt x="3950208" y="884284"/>
                  <a:pt x="3950208" y="1975104"/>
                </a:cubicBezTo>
                <a:lnTo>
                  <a:pt x="3944484" y="2088462"/>
                </a:lnTo>
                <a:lnTo>
                  <a:pt x="5724" y="2088462"/>
                </a:lnTo>
                <a:lnTo>
                  <a:pt x="0" y="1975104"/>
                </a:lnTo>
                <a:cubicBezTo>
                  <a:pt x="0" y="884284"/>
                  <a:pt x="884284" y="0"/>
                  <a:pt x="197510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23">
            <a:extLst>
              <a:ext uri="{FF2B5EF4-FFF2-40B4-BE49-F238E27FC236}">
                <a16:creationId xmlns:a16="http://schemas.microsoft.com/office/drawing/2014/main" id="{CDC29AC1-2821-4FCC-B597-88DAF39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3162" y="4604085"/>
            <a:ext cx="4281112" cy="2253913"/>
          </a:xfrm>
          <a:custGeom>
            <a:avLst/>
            <a:gdLst>
              <a:gd name="connsiteX0" fmla="*/ 2140556 w 4281112"/>
              <a:gd name="connsiteY0" fmla="*/ 0 h 2253913"/>
              <a:gd name="connsiteX1" fmla="*/ 4281112 w 4281112"/>
              <a:gd name="connsiteY1" fmla="*/ 2140556 h 2253913"/>
              <a:gd name="connsiteX2" fmla="*/ 4275388 w 4281112"/>
              <a:gd name="connsiteY2" fmla="*/ 2253913 h 2253913"/>
              <a:gd name="connsiteX3" fmla="*/ 5724 w 4281112"/>
              <a:gd name="connsiteY3" fmla="*/ 2253913 h 2253913"/>
              <a:gd name="connsiteX4" fmla="*/ 0 w 4281112"/>
              <a:gd name="connsiteY4" fmla="*/ 2140556 h 2253913"/>
              <a:gd name="connsiteX5" fmla="*/ 2140556 w 4281112"/>
              <a:gd name="connsiteY5" fmla="*/ 0 h 225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112" h="2253913">
                <a:moveTo>
                  <a:pt x="2140556" y="0"/>
                </a:moveTo>
                <a:cubicBezTo>
                  <a:pt x="3322752" y="0"/>
                  <a:pt x="4281112" y="958360"/>
                  <a:pt x="4281112" y="2140556"/>
                </a:cubicBezTo>
                <a:lnTo>
                  <a:pt x="4275388" y="2253913"/>
                </a:lnTo>
                <a:lnTo>
                  <a:pt x="5724" y="2253913"/>
                </a:lnTo>
                <a:lnTo>
                  <a:pt x="0" y="2140556"/>
                </a:lnTo>
                <a:cubicBezTo>
                  <a:pt x="0" y="958360"/>
                  <a:pt x="958360" y="0"/>
                  <a:pt x="214055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5B00B48C-8AA7-4128-AD60-76349F0CEC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6020" y="2715337"/>
            <a:ext cx="2743200" cy="2743200"/>
          </a:xfrm>
          <a:custGeom>
            <a:avLst/>
            <a:gdLst>
              <a:gd name="connsiteX0" fmla="*/ 1371600 w 2743200"/>
              <a:gd name="connsiteY0" fmla="*/ 0 h 2743200"/>
              <a:gd name="connsiteX1" fmla="*/ 2743200 w 2743200"/>
              <a:gd name="connsiteY1" fmla="*/ 1371600 h 2743200"/>
              <a:gd name="connsiteX2" fmla="*/ 1371600 w 2743200"/>
              <a:gd name="connsiteY2" fmla="*/ 2743200 h 2743200"/>
              <a:gd name="connsiteX3" fmla="*/ 0 w 2743200"/>
              <a:gd name="connsiteY3" fmla="*/ 1371600 h 2743200"/>
              <a:gd name="connsiteX4" fmla="*/ 1371600 w 2743200"/>
              <a:gd name="connsiteY4" fmla="*/ 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2743200">
                <a:moveTo>
                  <a:pt x="1371600" y="0"/>
                </a:moveTo>
                <a:cubicBezTo>
                  <a:pt x="2129114" y="0"/>
                  <a:pt x="2743200" y="614087"/>
                  <a:pt x="2743200" y="1371600"/>
                </a:cubicBezTo>
                <a:cubicBezTo>
                  <a:pt x="2743200" y="2129114"/>
                  <a:pt x="2129114" y="2743200"/>
                  <a:pt x="1371600" y="2743200"/>
                </a:cubicBezTo>
                <a:cubicBezTo>
                  <a:pt x="614087" y="2743200"/>
                  <a:pt x="0" y="2129114"/>
                  <a:pt x="0" y="1371600"/>
                </a:cubicBezTo>
                <a:cubicBezTo>
                  <a:pt x="0" y="614087"/>
                  <a:pt x="614087" y="0"/>
                  <a:pt x="13716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Oval 27">
            <a:extLst>
              <a:ext uri="{FF2B5EF4-FFF2-40B4-BE49-F238E27FC236}">
                <a16:creationId xmlns:a16="http://schemas.microsoft.com/office/drawing/2014/main" id="{08108C16-F4C0-44AA-999D-17BD39219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1428" y="2550745"/>
            <a:ext cx="3072384" cy="30723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CDD43F08-F52D-8F40-BB9F-37E1F207F59C}"/>
              </a:ext>
            </a:extLst>
          </p:cNvPr>
          <p:cNvPicPr>
            <a:picLocks noChangeAspect="1"/>
          </p:cNvPicPr>
          <p:nvPr/>
        </p:nvPicPr>
        <p:blipFill>
          <a:blip r:embed="rId4"/>
          <a:stretch>
            <a:fillRect/>
          </a:stretch>
        </p:blipFill>
        <p:spPr>
          <a:xfrm>
            <a:off x="6310806" y="3718260"/>
            <a:ext cx="1885522" cy="737354"/>
          </a:xfrm>
          <a:prstGeom prst="rect">
            <a:avLst/>
          </a:prstGeom>
        </p:spPr>
      </p:pic>
      <p:pic>
        <p:nvPicPr>
          <p:cNvPr id="6" name="Picture 5">
            <a:extLst>
              <a:ext uri="{FF2B5EF4-FFF2-40B4-BE49-F238E27FC236}">
                <a16:creationId xmlns:a16="http://schemas.microsoft.com/office/drawing/2014/main" id="{EE4553AD-E081-484E-A107-05550A8D22C1}"/>
              </a:ext>
            </a:extLst>
          </p:cNvPr>
          <p:cNvPicPr>
            <a:picLocks noChangeAspect="1"/>
          </p:cNvPicPr>
          <p:nvPr/>
        </p:nvPicPr>
        <p:blipFill>
          <a:blip r:embed="rId5"/>
          <a:stretch>
            <a:fillRect/>
          </a:stretch>
        </p:blipFill>
        <p:spPr>
          <a:xfrm>
            <a:off x="2640841" y="5670909"/>
            <a:ext cx="2210937" cy="671759"/>
          </a:xfrm>
          <a:prstGeom prst="rect">
            <a:avLst/>
          </a:prstGeom>
        </p:spPr>
      </p:pic>
      <p:sp>
        <p:nvSpPr>
          <p:cNvPr id="43" name="Freeform: Shape 29">
            <a:extLst>
              <a:ext uri="{FF2B5EF4-FFF2-40B4-BE49-F238E27FC236}">
                <a16:creationId xmlns:a16="http://schemas.microsoft.com/office/drawing/2014/main" id="{0760511E-86BF-4340-9949-CECB774FAC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09416" y="4131546"/>
            <a:ext cx="3178912" cy="2726454"/>
          </a:xfrm>
          <a:custGeom>
            <a:avLst/>
            <a:gdLst>
              <a:gd name="connsiteX0" fmla="*/ 1837818 w 3178912"/>
              <a:gd name="connsiteY0" fmla="*/ 0 h 2726454"/>
              <a:gd name="connsiteX1" fmla="*/ 3137352 w 3178912"/>
              <a:gd name="connsiteY1" fmla="*/ 538285 h 2726454"/>
              <a:gd name="connsiteX2" fmla="*/ 3178912 w 3178912"/>
              <a:gd name="connsiteY2" fmla="*/ 584013 h 2726454"/>
              <a:gd name="connsiteX3" fmla="*/ 3178912 w 3178912"/>
              <a:gd name="connsiteY3" fmla="*/ 2726454 h 2726454"/>
              <a:gd name="connsiteX4" fmla="*/ 229483 w 3178912"/>
              <a:gd name="connsiteY4" fmla="*/ 2726454 h 2726454"/>
              <a:gd name="connsiteX5" fmla="*/ 221815 w 3178912"/>
              <a:gd name="connsiteY5" fmla="*/ 2713832 h 2726454"/>
              <a:gd name="connsiteX6" fmla="*/ 0 w 3178912"/>
              <a:gd name="connsiteY6" fmla="*/ 1837818 h 2726454"/>
              <a:gd name="connsiteX7" fmla="*/ 1837818 w 3178912"/>
              <a:gd name="connsiteY7" fmla="*/ 0 h 272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Shape 31">
            <a:extLst>
              <a:ext uri="{FF2B5EF4-FFF2-40B4-BE49-F238E27FC236}">
                <a16:creationId xmlns:a16="http://schemas.microsoft.com/office/drawing/2014/main" id="{C8F10CB3-3B5E-4C7A-98CF-B87454DD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8370" y="3966828"/>
            <a:ext cx="3339958" cy="2891173"/>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ABD49D28-FAEF-954E-A7D2-4DB22EC7E336}"/>
              </a:ext>
            </a:extLst>
          </p:cNvPr>
          <p:cNvPicPr>
            <a:picLocks noChangeAspect="1"/>
          </p:cNvPicPr>
          <p:nvPr/>
        </p:nvPicPr>
        <p:blipFill>
          <a:blip r:embed="rId6"/>
          <a:stretch>
            <a:fillRect/>
          </a:stretch>
        </p:blipFill>
        <p:spPr>
          <a:xfrm>
            <a:off x="9689910" y="5237999"/>
            <a:ext cx="2110556" cy="818136"/>
          </a:xfrm>
          <a:prstGeom prst="rect">
            <a:avLst/>
          </a:prstGeom>
        </p:spPr>
      </p:pic>
    </p:spTree>
    <p:extLst>
      <p:ext uri="{BB962C8B-B14F-4D97-AF65-F5344CB8AC3E}">
        <p14:creationId xmlns:p14="http://schemas.microsoft.com/office/powerpoint/2010/main" val="3913825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47B44-BC34-AF48-87B0-A090C5EC79B7}"/>
              </a:ext>
            </a:extLst>
          </p:cNvPr>
          <p:cNvSpPr>
            <a:spLocks noGrp="1"/>
          </p:cNvSpPr>
          <p:nvPr>
            <p:ph type="title"/>
          </p:nvPr>
        </p:nvSpPr>
        <p:spPr/>
        <p:txBody>
          <a:bodyPr/>
          <a:lstStyle/>
          <a:p>
            <a:endParaRPr lang="en-US"/>
          </a:p>
        </p:txBody>
      </p:sp>
      <p:pic>
        <p:nvPicPr>
          <p:cNvPr id="7" name="Picture 6" descr="A close up of text on a white background&#10;&#10;Description automatically generated">
            <a:extLst>
              <a:ext uri="{FF2B5EF4-FFF2-40B4-BE49-F238E27FC236}">
                <a16:creationId xmlns:a16="http://schemas.microsoft.com/office/drawing/2014/main" id="{1ADF46D1-63D2-A244-A9FB-5E2D65B2F0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1465" y="1690688"/>
            <a:ext cx="3373669" cy="4351338"/>
          </a:xfrm>
          <a:prstGeom prst="rect">
            <a:avLst/>
          </a:prstGeom>
        </p:spPr>
      </p:pic>
      <p:pic>
        <p:nvPicPr>
          <p:cNvPr id="9" name="Picture 8" descr="A close up of text on a white background&#10;&#10;Description automatically generated">
            <a:extLst>
              <a:ext uri="{FF2B5EF4-FFF2-40B4-BE49-F238E27FC236}">
                <a16:creationId xmlns:a16="http://schemas.microsoft.com/office/drawing/2014/main" id="{98A62EBA-4CA8-824B-8AF5-289F376ADF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0119" y="1690688"/>
            <a:ext cx="4912555" cy="4351338"/>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29EF672C-9F6A-494E-83AD-444AA8715D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8593" y="1690689"/>
            <a:ext cx="1502872" cy="4351338"/>
          </a:xfrm>
          <a:prstGeom prst="rect">
            <a:avLst/>
          </a:prstGeom>
        </p:spPr>
      </p:pic>
    </p:spTree>
    <p:extLst>
      <p:ext uri="{BB962C8B-B14F-4D97-AF65-F5344CB8AC3E}">
        <p14:creationId xmlns:p14="http://schemas.microsoft.com/office/powerpoint/2010/main" val="1498261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50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1+#ppt_w/2"/>
                                          </p:val>
                                        </p:tav>
                                        <p:tav tm="100000">
                                          <p:val>
                                            <p:strVal val="#ppt_x"/>
                                          </p:val>
                                        </p:tav>
                                      </p:tavLst>
                                    </p:anim>
                                    <p:anim calcmode="lin" valueType="num">
                                      <p:cBhvr additive="base">
                                        <p:cTn id="8" dur="10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2" presetClass="entr" presetSubtype="2" fill="hold" nodeType="afterEffect">
                                  <p:stCondLst>
                                    <p:cond delay="50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1+#ppt_w/2"/>
                                          </p:val>
                                        </p:tav>
                                        <p:tav tm="100000">
                                          <p:val>
                                            <p:strVal val="#ppt_x"/>
                                          </p:val>
                                        </p:tav>
                                      </p:tavLst>
                                    </p:anim>
                                    <p:anim calcmode="lin" valueType="num">
                                      <p:cBhvr additive="base">
                                        <p:cTn id="13" dur="10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3000"/>
                            </p:stCondLst>
                            <p:childTnLst>
                              <p:par>
                                <p:cTn id="15" presetID="2" presetClass="entr" presetSubtype="2" fill="hold" nodeType="afterEffect">
                                  <p:stCondLst>
                                    <p:cond delay="50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1000" fill="hold"/>
                                        <p:tgtEl>
                                          <p:spTgt spid="9"/>
                                        </p:tgtEl>
                                        <p:attrNameLst>
                                          <p:attrName>ppt_x</p:attrName>
                                        </p:attrNameLst>
                                      </p:cBhvr>
                                      <p:tavLst>
                                        <p:tav tm="0">
                                          <p:val>
                                            <p:strVal val="1+#ppt_w/2"/>
                                          </p:val>
                                        </p:tav>
                                        <p:tav tm="100000">
                                          <p:val>
                                            <p:strVal val="#ppt_x"/>
                                          </p:val>
                                        </p:tav>
                                      </p:tavLst>
                                    </p:anim>
                                    <p:anim calcmode="lin" valueType="num">
                                      <p:cBhvr additive="base">
                                        <p:cTn id="18"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4154984"/>
          </a:xfrm>
          <a:prstGeom prst="rect">
            <a:avLst/>
          </a:prstGeom>
          <a:noFill/>
        </p:spPr>
        <p:txBody>
          <a:bodyPr wrap="square" rtlCol="0">
            <a:spAutoFit/>
          </a:bodyPr>
          <a:lstStyle/>
          <a:p>
            <a:pPr algn="ctr"/>
            <a:r>
              <a:rPr lang="en-US" sz="8800" dirty="0"/>
              <a:t>→</a:t>
            </a:r>
            <a:r>
              <a:rPr lang="en-US" sz="8800" dirty="0">
                <a:solidFill>
                  <a:schemeClr val="bg1"/>
                </a:solidFill>
              </a:rPr>
              <a:t>Use trusted repositories</a:t>
            </a:r>
            <a:br>
              <a:rPr lang="en-US" sz="8800" dirty="0">
                <a:solidFill>
                  <a:schemeClr val="bg1"/>
                </a:solidFill>
              </a:rPr>
            </a:br>
            <a:r>
              <a:rPr lang="en-US" sz="8800" dirty="0">
                <a:solidFill>
                  <a:schemeClr val="bg1"/>
                </a:solidFill>
              </a:rPr>
              <a:t>where possible</a:t>
            </a:r>
            <a:endParaRPr lang="en-US" dirty="0">
              <a:solidFill>
                <a:schemeClr val="bg1"/>
              </a:solidFill>
            </a:endParaRPr>
          </a:p>
        </p:txBody>
      </p:sp>
    </p:spTree>
    <p:extLst>
      <p:ext uri="{BB962C8B-B14F-4D97-AF65-F5344CB8AC3E}">
        <p14:creationId xmlns:p14="http://schemas.microsoft.com/office/powerpoint/2010/main" val="13560421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033132" y="1449659"/>
            <a:ext cx="5408341" cy="2800767"/>
          </a:xfrm>
          <a:prstGeom prst="rect">
            <a:avLst/>
          </a:prstGeom>
          <a:noFill/>
        </p:spPr>
        <p:txBody>
          <a:bodyPr wrap="square" rtlCol="0">
            <a:spAutoFit/>
          </a:bodyPr>
          <a:lstStyle/>
          <a:p>
            <a:pPr algn="ctr"/>
            <a:r>
              <a:rPr lang="en-US" sz="8800" dirty="0">
                <a:solidFill>
                  <a:schemeClr val="bg1"/>
                </a:solidFill>
              </a:rPr>
              <a:t>Problems with that?</a:t>
            </a:r>
            <a:endParaRPr lang="en-US" dirty="0">
              <a:solidFill>
                <a:schemeClr val="bg1"/>
              </a:solidFill>
            </a:endParaRPr>
          </a:p>
        </p:txBody>
      </p:sp>
    </p:spTree>
    <p:extLst>
      <p:ext uri="{BB962C8B-B14F-4D97-AF65-F5344CB8AC3E}">
        <p14:creationId xmlns:p14="http://schemas.microsoft.com/office/powerpoint/2010/main" val="37819235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 are the problems…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17067" y="2394176"/>
            <a:ext cx="5122798" cy="2858996"/>
          </a:xfrm>
          <a:prstGeom prst="rect">
            <a:avLst/>
          </a:prstGeom>
          <a:ln>
            <a:solidFill>
              <a:schemeClr val="tx1"/>
            </a:solidFill>
          </a:ln>
          <a:effectLst>
            <a:outerShdw blurRad="50800" dist="127000" dir="2700000" algn="tl" rotWithShape="0">
              <a:prstClr val="black">
                <a:alpha val="40000"/>
              </a:prstClr>
            </a:outerShdw>
          </a:effectLst>
        </p:spPr>
      </p:pic>
      <p:pic>
        <p:nvPicPr>
          <p:cNvPr id="5" name="Picture 4"/>
          <p:cNvPicPr>
            <a:picLocks noChangeAspect="1"/>
          </p:cNvPicPr>
          <p:nvPr/>
        </p:nvPicPr>
        <p:blipFill>
          <a:blip r:embed="rId3"/>
          <a:stretch>
            <a:fillRect/>
          </a:stretch>
        </p:blipFill>
        <p:spPr>
          <a:xfrm>
            <a:off x="5113972" y="1343023"/>
            <a:ext cx="6639213" cy="3752987"/>
          </a:xfrm>
          <a:prstGeom prst="rect">
            <a:avLst/>
          </a:prstGeom>
          <a:ln>
            <a:solidFill>
              <a:schemeClr val="tx1"/>
            </a:solidFill>
          </a:ln>
          <a:effectLst>
            <a:outerShdw blurRad="50800" dist="279400" dir="2700000" algn="tl" rotWithShape="0">
              <a:prstClr val="black">
                <a:alpha val="40000"/>
              </a:prstClr>
            </a:outerShdw>
          </a:effectLst>
        </p:spPr>
      </p:pic>
    </p:spTree>
    <p:extLst>
      <p:ext uri="{BB962C8B-B14F-4D97-AF65-F5344CB8AC3E}">
        <p14:creationId xmlns:p14="http://schemas.microsoft.com/office/powerpoint/2010/main" val="35314438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Verifying Data and Code Deposits</a:t>
            </a:r>
          </a:p>
        </p:txBody>
      </p:sp>
      <p:sp>
        <p:nvSpPr>
          <p:cNvPr id="3" name="Content Placeholder 2"/>
          <p:cNvSpPr>
            <a:spLocks noGrp="1"/>
          </p:cNvSpPr>
          <p:nvPr>
            <p:ph idx="1"/>
          </p:nvPr>
        </p:nvSpPr>
        <p:spPr/>
        <p:txBody>
          <a:bodyPr>
            <a:normAutofit lnSpcReduction="10000"/>
          </a:bodyPr>
          <a:lstStyle/>
          <a:p>
            <a:r>
              <a:rPr lang="en-US" sz="3600" dirty="0"/>
              <a:t>Not every data repository is created equal</a:t>
            </a:r>
          </a:p>
          <a:p>
            <a:pPr lvl="1"/>
            <a:r>
              <a:rPr lang="en-US" sz="3200" b="1" u="sng" dirty="0" err="1">
                <a:solidFill>
                  <a:srgbClr val="C00000"/>
                </a:solidFill>
              </a:rPr>
              <a:t>Github</a:t>
            </a:r>
            <a:r>
              <a:rPr lang="en-US" sz="3200" dirty="0">
                <a:solidFill>
                  <a:srgbClr val="C00000"/>
                </a:solidFill>
              </a:rPr>
              <a:t>, Dropbox, etc. are not data or code repositories</a:t>
            </a:r>
          </a:p>
          <a:p>
            <a:pPr lvl="1"/>
            <a:r>
              <a:rPr lang="en-US" sz="3200" dirty="0">
                <a:solidFill>
                  <a:schemeClr val="accent4">
                    <a:lumMod val="50000"/>
                  </a:schemeClr>
                </a:solidFill>
              </a:rPr>
              <a:t>Is the institutional repository at the University of Southern Venezuela a reliable repository?</a:t>
            </a:r>
          </a:p>
          <a:p>
            <a:pPr lvl="1"/>
            <a:r>
              <a:rPr lang="en-US" sz="3200" dirty="0">
                <a:solidFill>
                  <a:schemeClr val="accent6">
                    <a:lumMod val="75000"/>
                  </a:schemeClr>
                </a:solidFill>
              </a:rPr>
              <a:t>Is the institutional repository at Cornell University a reliable repository?</a:t>
            </a:r>
          </a:p>
          <a:p>
            <a:pPr lvl="1"/>
            <a:r>
              <a:rPr lang="en-US" sz="3200" dirty="0">
                <a:solidFill>
                  <a:schemeClr val="accent1">
                    <a:lumMod val="50000"/>
                  </a:schemeClr>
                </a:solidFill>
              </a:rPr>
              <a:t>Is the institutional repository at Harvard University (</a:t>
            </a:r>
            <a:r>
              <a:rPr lang="en-US" sz="3200" dirty="0" err="1">
                <a:solidFill>
                  <a:schemeClr val="accent1">
                    <a:lumMod val="50000"/>
                  </a:schemeClr>
                </a:solidFill>
              </a:rPr>
              <a:t>Dataverse</a:t>
            </a:r>
            <a:r>
              <a:rPr lang="en-US" sz="3200" dirty="0">
                <a:solidFill>
                  <a:schemeClr val="accent1">
                    <a:lumMod val="50000"/>
                  </a:schemeClr>
                </a:solidFill>
              </a:rPr>
              <a:t>!) a reliable repository?</a:t>
            </a:r>
          </a:p>
          <a:p>
            <a:pPr lvl="1"/>
            <a:r>
              <a:rPr lang="en-US" sz="3200" b="1" dirty="0"/>
              <a:t>Are the National Archives a reliable repository?</a:t>
            </a:r>
          </a:p>
          <a:p>
            <a:pPr lvl="1"/>
            <a:endParaRPr lang="en-US" dirty="0">
              <a:solidFill>
                <a:srgbClr val="C00000"/>
              </a:solidFill>
            </a:endParaRPr>
          </a:p>
          <a:p>
            <a:pPr lvl="1"/>
            <a:endParaRPr lang="en-US" dirty="0">
              <a:solidFill>
                <a:srgbClr val="C00000"/>
              </a:solidFill>
            </a:endParaRPr>
          </a:p>
          <a:p>
            <a:pPr lvl="1"/>
            <a:endParaRPr lang="en-US" dirty="0"/>
          </a:p>
          <a:p>
            <a:pPr lvl="1"/>
            <a:endParaRPr lang="en-US" dirty="0"/>
          </a:p>
        </p:txBody>
      </p:sp>
    </p:spTree>
    <p:extLst>
      <p:ext uri="{BB962C8B-B14F-4D97-AF65-F5344CB8AC3E}">
        <p14:creationId xmlns:p14="http://schemas.microsoft.com/office/powerpoint/2010/main" val="23049966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Verifying Data and Code Deposits</a:t>
            </a:r>
          </a:p>
        </p:txBody>
      </p:sp>
      <p:sp>
        <p:nvSpPr>
          <p:cNvPr id="3" name="Content Placeholder 2"/>
          <p:cNvSpPr>
            <a:spLocks noGrp="1"/>
          </p:cNvSpPr>
          <p:nvPr>
            <p:ph idx="1"/>
          </p:nvPr>
        </p:nvSpPr>
        <p:spPr/>
        <p:txBody>
          <a:bodyPr/>
          <a:lstStyle/>
          <a:p>
            <a:r>
              <a:rPr lang="en-US" sz="3600" dirty="0"/>
              <a:t>Not every restricted-access repository is created equal</a:t>
            </a:r>
          </a:p>
          <a:p>
            <a:pPr lvl="1"/>
            <a:r>
              <a:rPr lang="en-US" sz="3200" dirty="0">
                <a:solidFill>
                  <a:srgbClr val="C00000"/>
                </a:solidFill>
              </a:rPr>
              <a:t>The </a:t>
            </a:r>
            <a:r>
              <a:rPr lang="en-US" sz="3200" b="1" dirty="0">
                <a:solidFill>
                  <a:srgbClr val="C00000"/>
                </a:solidFill>
              </a:rPr>
              <a:t>Second Bank of Third City credit card data </a:t>
            </a:r>
            <a:r>
              <a:rPr lang="en-US" sz="3200" dirty="0">
                <a:solidFill>
                  <a:srgbClr val="C00000"/>
                </a:solidFill>
              </a:rPr>
              <a:t>is not a data/code repository</a:t>
            </a:r>
          </a:p>
          <a:p>
            <a:pPr lvl="1"/>
            <a:r>
              <a:rPr lang="en-US" sz="3200" dirty="0">
                <a:solidFill>
                  <a:schemeClr val="accent4">
                    <a:lumMod val="50000"/>
                  </a:schemeClr>
                </a:solidFill>
              </a:rPr>
              <a:t>Is the School Board of Third City a reliable repository?</a:t>
            </a:r>
          </a:p>
          <a:p>
            <a:pPr lvl="1"/>
            <a:r>
              <a:rPr lang="en-US" sz="3200" dirty="0">
                <a:solidFill>
                  <a:schemeClr val="accent6">
                    <a:lumMod val="75000"/>
                  </a:schemeClr>
                </a:solidFill>
              </a:rPr>
              <a:t>Is the JPMC Institute a reliable repository?</a:t>
            </a:r>
          </a:p>
          <a:p>
            <a:pPr lvl="1"/>
            <a:r>
              <a:rPr lang="en-US" sz="3200" dirty="0">
                <a:solidFill>
                  <a:schemeClr val="accent1">
                    <a:lumMod val="50000"/>
                  </a:schemeClr>
                </a:solidFill>
              </a:rPr>
              <a:t>Is the </a:t>
            </a:r>
            <a:r>
              <a:rPr lang="en-US" sz="3200" b="1" dirty="0">
                <a:solidFill>
                  <a:schemeClr val="accent1">
                    <a:lumMod val="50000"/>
                  </a:schemeClr>
                </a:solidFill>
              </a:rPr>
              <a:t>US Census Bureau </a:t>
            </a:r>
            <a:r>
              <a:rPr lang="en-US" sz="3200" dirty="0">
                <a:solidFill>
                  <a:schemeClr val="accent1">
                    <a:lumMod val="50000"/>
                  </a:schemeClr>
                </a:solidFill>
              </a:rPr>
              <a:t>a reliable repository?</a:t>
            </a:r>
          </a:p>
          <a:p>
            <a:pPr lvl="1"/>
            <a:r>
              <a:rPr lang="en-US" sz="3200" b="1" dirty="0"/>
              <a:t>Are any </a:t>
            </a:r>
            <a:r>
              <a:rPr lang="en-US" sz="3200" b="1" dirty="0" err="1"/>
              <a:t>restriced</a:t>
            </a:r>
            <a:r>
              <a:rPr lang="en-US" sz="3200" b="1" dirty="0"/>
              <a:t>-access repositories reliable archives?</a:t>
            </a:r>
          </a:p>
          <a:p>
            <a:pPr lvl="1"/>
            <a:endParaRPr lang="en-US" dirty="0">
              <a:solidFill>
                <a:srgbClr val="C00000"/>
              </a:solidFill>
            </a:endParaRPr>
          </a:p>
          <a:p>
            <a:pPr lvl="1"/>
            <a:endParaRPr lang="en-US" dirty="0">
              <a:solidFill>
                <a:srgbClr val="C00000"/>
              </a:solidFill>
            </a:endParaRPr>
          </a:p>
          <a:p>
            <a:pPr lvl="1"/>
            <a:endParaRPr lang="en-US" dirty="0"/>
          </a:p>
          <a:p>
            <a:pPr lvl="1"/>
            <a:endParaRPr lang="en-US" dirty="0"/>
          </a:p>
        </p:txBody>
      </p:sp>
    </p:spTree>
    <p:extLst>
      <p:ext uri="{BB962C8B-B14F-4D97-AF65-F5344CB8AC3E}">
        <p14:creationId xmlns:p14="http://schemas.microsoft.com/office/powerpoint/2010/main" val="36455491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Evolving Journal and Data Infrastructure</a:t>
            </a:r>
          </a:p>
        </p:txBody>
      </p:sp>
      <p:sp>
        <p:nvSpPr>
          <p:cNvPr id="3" name="Content Placeholder 2"/>
          <p:cNvSpPr>
            <a:spLocks noGrp="1"/>
          </p:cNvSpPr>
          <p:nvPr>
            <p:ph idx="1"/>
          </p:nvPr>
        </p:nvSpPr>
        <p:spPr/>
        <p:txBody>
          <a:bodyPr>
            <a:normAutofit/>
          </a:bodyPr>
          <a:lstStyle/>
          <a:p>
            <a:pPr marL="0" indent="0" algn="ctr">
              <a:buNone/>
            </a:pPr>
            <a:endParaRPr lang="en-US" sz="6000" dirty="0"/>
          </a:p>
          <a:p>
            <a:pPr marL="0" indent="0" algn="ctr">
              <a:buNone/>
            </a:pPr>
            <a:r>
              <a:rPr lang="en-US" sz="6000" dirty="0"/>
              <a:t>So: Describe them!</a:t>
            </a:r>
          </a:p>
          <a:p>
            <a:pPr marL="0" indent="0" algn="ctr">
              <a:buNone/>
            </a:pPr>
            <a:r>
              <a:rPr lang="en-US" sz="4400" dirty="0">
                <a:solidFill>
                  <a:schemeClr val="bg1">
                    <a:lumMod val="65000"/>
                  </a:schemeClr>
                </a:solidFill>
              </a:rPr>
              <a:t>(cite them!)</a:t>
            </a:r>
          </a:p>
        </p:txBody>
      </p:sp>
    </p:spTree>
    <p:extLst>
      <p:ext uri="{BB962C8B-B14F-4D97-AF65-F5344CB8AC3E}">
        <p14:creationId xmlns:p14="http://schemas.microsoft.com/office/powerpoint/2010/main" val="21278447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Data citations and metadata</a:t>
            </a:r>
          </a:p>
        </p:txBody>
      </p:sp>
      <p:sp>
        <p:nvSpPr>
          <p:cNvPr id="3" name="Content Placeholder 2"/>
          <p:cNvSpPr>
            <a:spLocks noGrp="1"/>
          </p:cNvSpPr>
          <p:nvPr>
            <p:ph idx="1"/>
          </p:nvPr>
        </p:nvSpPr>
        <p:spPr/>
        <p:txBody>
          <a:bodyPr>
            <a:normAutofit/>
          </a:bodyPr>
          <a:lstStyle/>
          <a:p>
            <a:pPr marL="457200" lvl="1" indent="0">
              <a:buNone/>
            </a:pPr>
            <a:r>
              <a:rPr lang="en-US" sz="4000" dirty="0"/>
              <a:t>What is </a:t>
            </a:r>
            <a:r>
              <a:rPr lang="en-US" sz="4000" b="1" dirty="0"/>
              <a:t>FAIR</a:t>
            </a:r>
            <a:r>
              <a:rPr lang="en-US" sz="4000" dirty="0"/>
              <a:t>?</a:t>
            </a:r>
          </a:p>
          <a:p>
            <a:pPr lvl="1"/>
            <a:r>
              <a:rPr lang="en-US" sz="4800" b="1" dirty="0"/>
              <a:t>F</a:t>
            </a:r>
            <a:r>
              <a:rPr lang="en-US" sz="4000" dirty="0"/>
              <a:t>indable, </a:t>
            </a:r>
          </a:p>
          <a:p>
            <a:pPr lvl="1"/>
            <a:r>
              <a:rPr lang="en-US" sz="4800" b="1" dirty="0"/>
              <a:t>A</a:t>
            </a:r>
            <a:r>
              <a:rPr lang="en-US" sz="4000" dirty="0"/>
              <a:t>ccessible, </a:t>
            </a:r>
          </a:p>
          <a:p>
            <a:pPr lvl="1"/>
            <a:r>
              <a:rPr lang="en-US" sz="4800" b="1" dirty="0"/>
              <a:t>I</a:t>
            </a:r>
            <a:r>
              <a:rPr lang="en-US" sz="4000" dirty="0"/>
              <a:t>nteroperable, and </a:t>
            </a:r>
          </a:p>
          <a:p>
            <a:pPr lvl="1"/>
            <a:r>
              <a:rPr lang="en-US" sz="4800" b="1" dirty="0"/>
              <a:t>R</a:t>
            </a:r>
            <a:r>
              <a:rPr lang="en-US" sz="4000" dirty="0"/>
              <a:t>e-usable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1194" y="1690688"/>
            <a:ext cx="3438525" cy="4238625"/>
          </a:xfrm>
          <a:prstGeom prst="rect">
            <a:avLst/>
          </a:prstGeom>
        </p:spPr>
      </p:pic>
    </p:spTree>
    <p:extLst>
      <p:ext uri="{BB962C8B-B14F-4D97-AF65-F5344CB8AC3E}">
        <p14:creationId xmlns:p14="http://schemas.microsoft.com/office/powerpoint/2010/main" val="10890207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Starts with Data Citations</a:t>
            </a:r>
          </a:p>
        </p:txBody>
      </p:sp>
      <p:sp>
        <p:nvSpPr>
          <p:cNvPr id="3" name="Content Placeholder 2"/>
          <p:cNvSpPr>
            <a:spLocks noGrp="1"/>
          </p:cNvSpPr>
          <p:nvPr>
            <p:ph idx="1"/>
          </p:nvPr>
        </p:nvSpPr>
        <p:spPr/>
        <p:txBody>
          <a:bodyPr/>
          <a:lstStyle/>
          <a:p>
            <a:r>
              <a:rPr lang="en-US" dirty="0"/>
              <a:t>Data Citation Principles</a:t>
            </a:r>
          </a:p>
          <a:p>
            <a:r>
              <a:rPr lang="en-US" dirty="0"/>
              <a:t>Image of a standard data citation</a:t>
            </a:r>
          </a:p>
        </p:txBody>
      </p:sp>
      <p:pic>
        <p:nvPicPr>
          <p:cNvPr id="5" name="Picture 4"/>
          <p:cNvPicPr>
            <a:picLocks noChangeAspect="1"/>
          </p:cNvPicPr>
          <p:nvPr/>
        </p:nvPicPr>
        <p:blipFill>
          <a:blip r:embed="rId2"/>
          <a:stretch>
            <a:fillRect/>
          </a:stretch>
        </p:blipFill>
        <p:spPr>
          <a:xfrm>
            <a:off x="1468060" y="456045"/>
            <a:ext cx="5810549" cy="67821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247" y="2201142"/>
            <a:ext cx="1591056" cy="1048512"/>
          </a:xfrm>
          <a:prstGeom prst="rect">
            <a:avLst/>
          </a:prstGeom>
        </p:spPr>
      </p:pic>
      <p:sp>
        <p:nvSpPr>
          <p:cNvPr id="7" name="TextBox 6"/>
          <p:cNvSpPr txBox="1"/>
          <p:nvPr/>
        </p:nvSpPr>
        <p:spPr>
          <a:xfrm>
            <a:off x="8088508" y="5971629"/>
            <a:ext cx="3902529" cy="769441"/>
          </a:xfrm>
          <a:prstGeom prst="rect">
            <a:avLst/>
          </a:prstGeom>
          <a:noFill/>
        </p:spPr>
        <p:txBody>
          <a:bodyPr wrap="square" rtlCol="0">
            <a:spAutoFit/>
          </a:bodyPr>
          <a:lstStyle/>
          <a:p>
            <a:r>
              <a:rPr lang="en-US" sz="1100" dirty="0">
                <a:solidFill>
                  <a:schemeClr val="bg2">
                    <a:lumMod val="75000"/>
                  </a:schemeClr>
                </a:solidFill>
              </a:rPr>
              <a:t>Data Citation Synthesis Group: Joint Declaration of Data Citation Principles. </a:t>
            </a:r>
            <a:r>
              <a:rPr lang="en-US" sz="1100" dirty="0" err="1">
                <a:solidFill>
                  <a:schemeClr val="bg2">
                    <a:lumMod val="75000"/>
                  </a:schemeClr>
                </a:solidFill>
              </a:rPr>
              <a:t>Martone</a:t>
            </a:r>
            <a:r>
              <a:rPr lang="en-US" sz="1100" dirty="0">
                <a:solidFill>
                  <a:schemeClr val="bg2">
                    <a:lumMod val="75000"/>
                  </a:schemeClr>
                </a:solidFill>
              </a:rPr>
              <a:t> M. (ed.) San Diego CA: FORCE11; 2014 [</a:t>
            </a:r>
            <a:r>
              <a:rPr lang="en-US" sz="1100" dirty="0">
                <a:solidFill>
                  <a:schemeClr val="bg2">
                    <a:lumMod val="75000"/>
                  </a:schemeClr>
                </a:solidFill>
                <a:hlinkClick r:id="rId4"/>
              </a:rPr>
              <a:t>https://www.force11.org/group/joint-declaration-data-citation-principles-final</a:t>
            </a:r>
            <a:r>
              <a:rPr lang="en-US" sz="1100" dirty="0">
                <a:solidFill>
                  <a:schemeClr val="bg2">
                    <a:lumMod val="75000"/>
                  </a:schemeClr>
                </a:solidFill>
              </a:rPr>
              <a:t>].</a:t>
            </a:r>
          </a:p>
        </p:txBody>
      </p:sp>
    </p:spTree>
    <p:extLst>
      <p:ext uri="{BB962C8B-B14F-4D97-AF65-F5344CB8AC3E}">
        <p14:creationId xmlns:p14="http://schemas.microsoft.com/office/powerpoint/2010/main" val="11747827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Evolving Journal and Data Infrastructure</a:t>
            </a:r>
          </a:p>
        </p:txBody>
      </p:sp>
      <p:sp>
        <p:nvSpPr>
          <p:cNvPr id="3" name="Content Placeholder 2"/>
          <p:cNvSpPr>
            <a:spLocks noGrp="1"/>
          </p:cNvSpPr>
          <p:nvPr>
            <p:ph idx="1"/>
          </p:nvPr>
        </p:nvSpPr>
        <p:spPr/>
        <p:txBody>
          <a:bodyPr>
            <a:normAutofit/>
          </a:bodyPr>
          <a:lstStyle/>
          <a:p>
            <a:pPr marL="0" indent="0" algn="ctr">
              <a:buNone/>
            </a:pPr>
            <a:endParaRPr lang="en-US" sz="6000" dirty="0"/>
          </a:p>
          <a:p>
            <a:pPr marL="0" indent="0" algn="ctr">
              <a:buNone/>
            </a:pPr>
            <a:r>
              <a:rPr lang="en-US" sz="6000" dirty="0"/>
              <a:t>Data Citations are not enough!</a:t>
            </a:r>
          </a:p>
        </p:txBody>
      </p:sp>
    </p:spTree>
    <p:extLst>
      <p:ext uri="{BB962C8B-B14F-4D97-AF65-F5344CB8AC3E}">
        <p14:creationId xmlns:p14="http://schemas.microsoft.com/office/powerpoint/2010/main" val="19845837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are data citations not enough?</a:t>
            </a:r>
          </a:p>
        </p:txBody>
      </p:sp>
      <p:sp>
        <p:nvSpPr>
          <p:cNvPr id="3" name="Content Placeholder 2"/>
          <p:cNvSpPr>
            <a:spLocks noGrp="1"/>
          </p:cNvSpPr>
          <p:nvPr>
            <p:ph idx="1"/>
          </p:nvPr>
        </p:nvSpPr>
        <p:spPr/>
        <p:txBody>
          <a:bodyPr/>
          <a:lstStyle/>
          <a:p>
            <a:r>
              <a:rPr lang="en-US" dirty="0"/>
              <a:t>They tell you “where”</a:t>
            </a:r>
          </a:p>
          <a:p>
            <a:r>
              <a:rPr lang="en-US" dirty="0"/>
              <a:t>But most do not </a:t>
            </a:r>
          </a:p>
          <a:p>
            <a:pPr lvl="1"/>
            <a:r>
              <a:rPr lang="en-US" dirty="0"/>
              <a:t>“who can access”</a:t>
            </a:r>
          </a:p>
          <a:p>
            <a:pPr lvl="1"/>
            <a:r>
              <a:rPr lang="en-US" dirty="0"/>
              <a:t>“for how long”</a:t>
            </a:r>
          </a:p>
          <a:p>
            <a:pPr lvl="1"/>
            <a:r>
              <a:rPr lang="en-US" dirty="0"/>
              <a:t>“under what conditions”</a:t>
            </a:r>
          </a:p>
          <a:p>
            <a:pPr marL="0" indent="0" algn="ctr">
              <a:buNone/>
            </a:pPr>
            <a:r>
              <a:rPr lang="en-US" dirty="0">
                <a:solidFill>
                  <a:schemeClr val="bg2">
                    <a:lumMod val="75000"/>
                  </a:schemeClr>
                </a:solidFill>
              </a:rPr>
              <a:t>(Though in theory, these are covered by the Data Citation Principles)</a:t>
            </a:r>
          </a:p>
        </p:txBody>
      </p:sp>
    </p:spTree>
    <p:extLst>
      <p:ext uri="{BB962C8B-B14F-4D97-AF65-F5344CB8AC3E}">
        <p14:creationId xmlns:p14="http://schemas.microsoft.com/office/powerpoint/2010/main" val="1033294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Efficiency of </a:t>
            </a:r>
            <a:r>
              <a:rPr lang="en-US" dirty="0" err="1"/>
              <a:t>scholary</a:t>
            </a:r>
            <a:r>
              <a:rPr lang="en-US" dirty="0"/>
              <a:t> discourse!</a:t>
            </a:r>
          </a:p>
        </p:txBody>
      </p:sp>
      <p:sp>
        <p:nvSpPr>
          <p:cNvPr id="3" name="Content Placeholder 2"/>
          <p:cNvSpPr>
            <a:spLocks noGrp="1"/>
          </p:cNvSpPr>
          <p:nvPr>
            <p:ph idx="1"/>
          </p:nvPr>
        </p:nvSpPr>
        <p:spPr/>
        <p:txBody>
          <a:bodyPr>
            <a:normAutofit/>
          </a:bodyPr>
          <a:lstStyle/>
          <a:p>
            <a:pPr marL="0" indent="0" algn="ctr">
              <a:buNone/>
            </a:pPr>
            <a:endParaRPr lang="en-US" sz="3600" b="1" dirty="0"/>
          </a:p>
          <a:p>
            <a:pPr marL="0" indent="0" algn="ctr">
              <a:buNone/>
            </a:pPr>
            <a:endParaRPr lang="en-US" sz="3600" b="1" dirty="0"/>
          </a:p>
          <a:p>
            <a:pPr marL="0" indent="0" algn="ctr">
              <a:buNone/>
            </a:pPr>
            <a:r>
              <a:rPr lang="en-US" sz="3600" b="1" dirty="0"/>
              <a:t>Modern publications need </a:t>
            </a:r>
            <a:br>
              <a:rPr lang="en-US" sz="3600" b="1" dirty="0"/>
            </a:br>
            <a:r>
              <a:rPr lang="en-US" sz="3600" b="1" dirty="0"/>
              <a:t>the same transparency and completeness</a:t>
            </a:r>
            <a:br>
              <a:rPr lang="en-US" sz="3600" b="1" dirty="0"/>
            </a:br>
            <a:r>
              <a:rPr lang="en-US" sz="3600" b="1" dirty="0"/>
              <a:t>as in the old days</a:t>
            </a:r>
          </a:p>
          <a:p>
            <a:pPr marL="0" indent="0" algn="ctr">
              <a:buNone/>
            </a:pPr>
            <a:r>
              <a:rPr lang="en-US" sz="3600" b="1" dirty="0"/>
              <a:t>to facilitate replicability</a:t>
            </a:r>
          </a:p>
        </p:txBody>
      </p:sp>
    </p:spTree>
    <p:extLst>
      <p:ext uri="{BB962C8B-B14F-4D97-AF65-F5344CB8AC3E}">
        <p14:creationId xmlns:p14="http://schemas.microsoft.com/office/powerpoint/2010/main" val="8308734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Availability Statements (DAS)</a:t>
            </a:r>
          </a:p>
        </p:txBody>
      </p:sp>
      <p:sp>
        <p:nvSpPr>
          <p:cNvPr id="3" name="Content Placeholder 2"/>
          <p:cNvSpPr>
            <a:spLocks noGrp="1"/>
          </p:cNvSpPr>
          <p:nvPr>
            <p:ph idx="1"/>
          </p:nvPr>
        </p:nvSpPr>
        <p:spPr/>
        <p:txBody>
          <a:bodyPr>
            <a:normAutofit fontScale="85000" lnSpcReduction="10000"/>
          </a:bodyPr>
          <a:lstStyle/>
          <a:p>
            <a:r>
              <a:rPr lang="en-US" dirty="0"/>
              <a:t>A statement about </a:t>
            </a:r>
            <a:r>
              <a:rPr lang="en-US" b="1" dirty="0">
                <a:solidFill>
                  <a:srgbClr val="0070C0"/>
                </a:solidFill>
              </a:rPr>
              <a:t>where data </a:t>
            </a:r>
            <a:r>
              <a:rPr lang="en-US" dirty="0"/>
              <a:t>supporting the results reported in a published article can be found</a:t>
            </a:r>
          </a:p>
          <a:p>
            <a:pPr lvl="1"/>
            <a:r>
              <a:rPr lang="en-US" dirty="0"/>
              <a:t>including unique identifiers linking to publicly archived datasets analyzed or generated during the study. </a:t>
            </a:r>
          </a:p>
          <a:p>
            <a:r>
              <a:rPr lang="en-US" dirty="0"/>
              <a:t>DASs can </a:t>
            </a:r>
            <a:r>
              <a:rPr lang="en-US" b="1" dirty="0">
                <a:solidFill>
                  <a:schemeClr val="accent6">
                    <a:lumMod val="75000"/>
                  </a:schemeClr>
                </a:solidFill>
              </a:rPr>
              <a:t>increase transparency </a:t>
            </a:r>
            <a:r>
              <a:rPr lang="en-US" dirty="0"/>
              <a:t>by providing a reason why data cannot be made (immediately) available </a:t>
            </a:r>
          </a:p>
          <a:p>
            <a:pPr lvl="1"/>
            <a:r>
              <a:rPr lang="en-US" b="1" dirty="0"/>
              <a:t>need for registration</a:t>
            </a:r>
            <a:r>
              <a:rPr lang="en-US" dirty="0"/>
              <a:t>, ethical or legal restrictions, or because of an embargo period</a:t>
            </a:r>
          </a:p>
        </p:txBody>
      </p:sp>
    </p:spTree>
    <p:extLst>
      <p:ext uri="{BB962C8B-B14F-4D97-AF65-F5344CB8AC3E}">
        <p14:creationId xmlns:p14="http://schemas.microsoft.com/office/powerpoint/2010/main" val="6656756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Availability Statements</a:t>
            </a:r>
          </a:p>
        </p:txBody>
      </p:sp>
      <p:sp>
        <p:nvSpPr>
          <p:cNvPr id="3" name="Content Placeholder 2"/>
          <p:cNvSpPr>
            <a:spLocks noGrp="1"/>
          </p:cNvSpPr>
          <p:nvPr>
            <p:ph idx="1"/>
          </p:nvPr>
        </p:nvSpPr>
        <p:spPr/>
        <p:txBody>
          <a:bodyPr>
            <a:normAutofit fontScale="92500"/>
          </a:bodyPr>
          <a:lstStyle/>
          <a:p>
            <a:r>
              <a:rPr lang="en-US" dirty="0"/>
              <a:t>A statement about </a:t>
            </a:r>
            <a:r>
              <a:rPr lang="en-US" b="1" dirty="0">
                <a:solidFill>
                  <a:schemeClr val="accent2">
                    <a:lumMod val="75000"/>
                  </a:schemeClr>
                </a:solidFill>
              </a:rPr>
              <a:t>how long </a:t>
            </a:r>
            <a:r>
              <a:rPr lang="en-US" dirty="0"/>
              <a:t>data will be </a:t>
            </a:r>
            <a:r>
              <a:rPr lang="en-US" b="1" dirty="0">
                <a:solidFill>
                  <a:schemeClr val="accent2">
                    <a:lumMod val="75000"/>
                  </a:schemeClr>
                </a:solidFill>
              </a:rPr>
              <a:t>available</a:t>
            </a:r>
            <a:r>
              <a:rPr lang="en-US" dirty="0"/>
              <a:t> (policy)</a:t>
            </a:r>
          </a:p>
          <a:p>
            <a:pPr lvl="1"/>
            <a:r>
              <a:rPr lang="en-US" dirty="0"/>
              <a:t>DOI assignments implies </a:t>
            </a:r>
            <a:r>
              <a:rPr lang="en-US" b="1" dirty="0"/>
              <a:t>long-term curation</a:t>
            </a:r>
          </a:p>
          <a:p>
            <a:pPr lvl="1"/>
            <a:r>
              <a:rPr lang="en-US" dirty="0"/>
              <a:t>But long-term curation </a:t>
            </a:r>
            <a:r>
              <a:rPr lang="en-US" sz="3000" b="1" dirty="0"/>
              <a:t>does not require DOI</a:t>
            </a:r>
            <a:r>
              <a:rPr lang="en-US" dirty="0"/>
              <a:t>! </a:t>
            </a:r>
          </a:p>
          <a:p>
            <a:r>
              <a:rPr lang="en-US" dirty="0"/>
              <a:t>A statement about </a:t>
            </a:r>
            <a:r>
              <a:rPr lang="en-US" b="1" dirty="0">
                <a:solidFill>
                  <a:schemeClr val="accent4">
                    <a:lumMod val="75000"/>
                  </a:schemeClr>
                </a:solidFill>
              </a:rPr>
              <a:t>usage rights</a:t>
            </a:r>
          </a:p>
          <a:p>
            <a:pPr lvl="1"/>
            <a:r>
              <a:rPr lang="en-US" dirty="0"/>
              <a:t>Not every dataset is in the public domain</a:t>
            </a:r>
          </a:p>
          <a:p>
            <a:pPr lvl="1"/>
            <a:r>
              <a:rPr lang="en-US" dirty="0"/>
              <a:t>Not everybody knows that U.S. Government data are usually in the public domain</a:t>
            </a:r>
          </a:p>
        </p:txBody>
      </p:sp>
    </p:spTree>
    <p:extLst>
      <p:ext uri="{BB962C8B-B14F-4D97-AF65-F5344CB8AC3E}">
        <p14:creationId xmlns:p14="http://schemas.microsoft.com/office/powerpoint/2010/main" val="304168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4154984"/>
          </a:xfrm>
          <a:prstGeom prst="rect">
            <a:avLst/>
          </a:prstGeom>
          <a:noFill/>
        </p:spPr>
        <p:txBody>
          <a:bodyPr wrap="square" rtlCol="0">
            <a:spAutoFit/>
          </a:bodyPr>
          <a:lstStyle/>
          <a:p>
            <a:pPr algn="ctr"/>
            <a:r>
              <a:rPr lang="en-US" sz="8800" dirty="0"/>
              <a:t>→</a:t>
            </a:r>
            <a:r>
              <a:rPr lang="en-US" sz="8800" dirty="0">
                <a:solidFill>
                  <a:schemeClr val="bg1"/>
                </a:solidFill>
              </a:rPr>
              <a:t>Improve provenance documentation</a:t>
            </a:r>
            <a:endParaRPr lang="en-US" dirty="0">
              <a:solidFill>
                <a:schemeClr val="bg1"/>
              </a:solidFill>
            </a:endParaRPr>
          </a:p>
        </p:txBody>
      </p:sp>
    </p:spTree>
    <p:extLst>
      <p:ext uri="{BB962C8B-B14F-4D97-AF65-F5344CB8AC3E}">
        <p14:creationId xmlns:p14="http://schemas.microsoft.com/office/powerpoint/2010/main" val="22445518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1866069" y="1293249"/>
            <a:ext cx="8312647" cy="4154984"/>
          </a:xfrm>
          <a:prstGeom prst="rect">
            <a:avLst/>
          </a:prstGeom>
          <a:noFill/>
        </p:spPr>
        <p:txBody>
          <a:bodyPr wrap="square" rtlCol="0">
            <a:spAutoFit/>
          </a:bodyPr>
          <a:lstStyle/>
          <a:p>
            <a:pPr algn="ctr"/>
            <a:r>
              <a:rPr lang="en-US" sz="8800" dirty="0">
                <a:solidFill>
                  <a:schemeClr val="bg1"/>
                </a:solidFill>
              </a:rPr>
              <a:t>Why Reproducibility, Provenance?</a:t>
            </a:r>
            <a:endParaRPr lang="en-US" dirty="0">
              <a:solidFill>
                <a:schemeClr val="bg1"/>
              </a:solidFill>
            </a:endParaRPr>
          </a:p>
        </p:txBody>
      </p:sp>
    </p:spTree>
    <p:extLst>
      <p:ext uri="{BB962C8B-B14F-4D97-AF65-F5344CB8AC3E}">
        <p14:creationId xmlns:p14="http://schemas.microsoft.com/office/powerpoint/2010/main" val="28310534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26227" y="2652818"/>
            <a:ext cx="8312647" cy="1446550"/>
          </a:xfrm>
          <a:prstGeom prst="rect">
            <a:avLst/>
          </a:prstGeom>
          <a:noFill/>
        </p:spPr>
        <p:txBody>
          <a:bodyPr wrap="square" rtlCol="0">
            <a:spAutoFit/>
          </a:bodyPr>
          <a:lstStyle/>
          <a:p>
            <a:pPr algn="ctr"/>
            <a:r>
              <a:rPr lang="en-US" sz="8800" dirty="0"/>
              <a:t>Credibility</a:t>
            </a:r>
            <a:endParaRPr lang="en-US" dirty="0"/>
          </a:p>
        </p:txBody>
      </p:sp>
    </p:spTree>
    <p:extLst>
      <p:ext uri="{BB962C8B-B14F-4D97-AF65-F5344CB8AC3E}">
        <p14:creationId xmlns:p14="http://schemas.microsoft.com/office/powerpoint/2010/main" val="1195757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Credibility</a:t>
            </a:r>
          </a:p>
        </p:txBody>
      </p:sp>
      <p:pic>
        <p:nvPicPr>
          <p:cNvPr id="6" name="Content Placeholder 5"/>
          <p:cNvPicPr>
            <a:picLocks noGrp="1" noChangeAspect="1"/>
          </p:cNvPicPr>
          <p:nvPr>
            <p:ph sz="half" idx="1"/>
          </p:nvPr>
        </p:nvPicPr>
        <p:blipFill>
          <a:blip r:embed="rId2"/>
          <a:stretch>
            <a:fillRect/>
          </a:stretch>
        </p:blipFill>
        <p:spPr>
          <a:xfrm>
            <a:off x="1530339" y="1825625"/>
            <a:ext cx="3797321" cy="4351338"/>
          </a:xfrm>
          <a:prstGeom prst="rect">
            <a:avLst/>
          </a:prstGeom>
          <a:ln w="25400">
            <a:solidFill>
              <a:srgbClr val="333333"/>
            </a:solidFill>
          </a:ln>
          <a:effectLst>
            <a:outerShdw blurRad="50800" dist="127000" dir="1800000" algn="tl" rotWithShape="0">
              <a:prstClr val="black">
                <a:alpha val="40000"/>
              </a:prstClr>
            </a:outerShdw>
          </a:effectLst>
        </p:spPr>
      </p:pic>
      <p:sp>
        <p:nvSpPr>
          <p:cNvPr id="5" name="Content Placeholder 4"/>
          <p:cNvSpPr>
            <a:spLocks noGrp="1"/>
          </p:cNvSpPr>
          <p:nvPr>
            <p:ph sz="half" idx="2"/>
          </p:nvPr>
        </p:nvSpPr>
        <p:spPr/>
        <p:txBody>
          <a:bodyPr/>
          <a:lstStyle/>
          <a:p>
            <a:endParaRPr lang="en-US"/>
          </a:p>
        </p:txBody>
      </p:sp>
      <p:sp>
        <p:nvSpPr>
          <p:cNvPr id="11" name="TextBox 10"/>
          <p:cNvSpPr txBox="1"/>
          <p:nvPr/>
        </p:nvSpPr>
        <p:spPr>
          <a:xfrm>
            <a:off x="1551708" y="6176963"/>
            <a:ext cx="4620492" cy="369332"/>
          </a:xfrm>
          <a:prstGeom prst="rect">
            <a:avLst/>
          </a:prstGeom>
          <a:noFill/>
        </p:spPr>
        <p:txBody>
          <a:bodyPr wrap="square" rtlCol="0">
            <a:spAutoFit/>
          </a:bodyPr>
          <a:lstStyle/>
          <a:p>
            <a:r>
              <a:rPr lang="en-US" dirty="0">
                <a:hlinkClick r:id="rId3"/>
              </a:rPr>
              <a:t>https://doi.org/10.1257/aer.20190759</a:t>
            </a:r>
            <a:r>
              <a:rPr lang="en-US" dirty="0"/>
              <a:t> </a:t>
            </a:r>
          </a:p>
        </p:txBody>
      </p:sp>
    </p:spTree>
    <p:extLst>
      <p:ext uri="{BB962C8B-B14F-4D97-AF65-F5344CB8AC3E}">
        <p14:creationId xmlns:p14="http://schemas.microsoft.com/office/powerpoint/2010/main" val="36273139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Credibility</a:t>
            </a:r>
          </a:p>
        </p:txBody>
      </p:sp>
      <p:pic>
        <p:nvPicPr>
          <p:cNvPr id="6" name="Content Placeholder 5"/>
          <p:cNvPicPr>
            <a:picLocks noGrp="1" noChangeAspect="1"/>
          </p:cNvPicPr>
          <p:nvPr>
            <p:ph sz="half" idx="1"/>
          </p:nvPr>
        </p:nvPicPr>
        <p:blipFill>
          <a:blip r:embed="rId2"/>
          <a:stretch>
            <a:fillRect/>
          </a:stretch>
        </p:blipFill>
        <p:spPr>
          <a:xfrm>
            <a:off x="1530339" y="1825625"/>
            <a:ext cx="3797321" cy="4351338"/>
          </a:xfrm>
          <a:prstGeom prst="rect">
            <a:avLst/>
          </a:prstGeom>
          <a:ln w="25400">
            <a:solidFill>
              <a:srgbClr val="333333"/>
            </a:solidFill>
          </a:ln>
          <a:effectLst>
            <a:outerShdw blurRad="50800" dist="127000" dir="1800000" algn="tl" rotWithShape="0">
              <a:prstClr val="black">
                <a:alpha val="40000"/>
              </a:prstClr>
            </a:outerShdw>
          </a:effectLst>
        </p:spPr>
      </p:pic>
      <p:sp>
        <p:nvSpPr>
          <p:cNvPr id="5" name="Content Placeholder 4"/>
          <p:cNvSpPr>
            <a:spLocks noGrp="1"/>
          </p:cNvSpPr>
          <p:nvPr>
            <p:ph sz="half" idx="2"/>
          </p:nvPr>
        </p:nvSpPr>
        <p:spPr/>
        <p:txBody>
          <a:bodyPr/>
          <a:lstStyle/>
          <a:p>
            <a:endParaRPr lang="en-US"/>
          </a:p>
        </p:txBody>
      </p:sp>
      <p:pic>
        <p:nvPicPr>
          <p:cNvPr id="7" name="Picture 6"/>
          <p:cNvPicPr>
            <a:picLocks noChangeAspect="1"/>
          </p:cNvPicPr>
          <p:nvPr/>
        </p:nvPicPr>
        <p:blipFill>
          <a:blip r:embed="rId3"/>
          <a:stretch>
            <a:fillRect/>
          </a:stretch>
        </p:blipFill>
        <p:spPr>
          <a:xfrm>
            <a:off x="4706593" y="1193243"/>
            <a:ext cx="3930852" cy="3988005"/>
          </a:xfrm>
          <a:prstGeom prst="rect">
            <a:avLst/>
          </a:prstGeom>
          <a:ln w="25400">
            <a:solidFill>
              <a:srgbClr val="333333"/>
            </a:solidFill>
          </a:ln>
          <a:effectLst>
            <a:outerShdw blurRad="50800" dist="127000" dir="1800000" algn="tl" rotWithShape="0">
              <a:prstClr val="black">
                <a:alpha val="40000"/>
              </a:prstClr>
            </a:outerShdw>
          </a:effectLst>
        </p:spPr>
      </p:pic>
      <p:pic>
        <p:nvPicPr>
          <p:cNvPr id="8" name="Picture 7"/>
          <p:cNvPicPr>
            <a:picLocks noChangeAspect="1"/>
          </p:cNvPicPr>
          <p:nvPr/>
        </p:nvPicPr>
        <p:blipFill>
          <a:blip r:embed="rId4"/>
          <a:stretch>
            <a:fillRect/>
          </a:stretch>
        </p:blipFill>
        <p:spPr>
          <a:xfrm>
            <a:off x="6172200" y="1306402"/>
            <a:ext cx="5319963" cy="4372704"/>
          </a:xfrm>
          <a:prstGeom prst="rect">
            <a:avLst/>
          </a:prstGeom>
          <a:ln w="25400">
            <a:solidFill>
              <a:srgbClr val="333333"/>
            </a:solidFill>
          </a:ln>
          <a:effectLst>
            <a:outerShdw blurRad="50800" dist="127000" dir="1800000" algn="tl" rotWithShape="0">
              <a:prstClr val="black">
                <a:alpha val="40000"/>
              </a:prstClr>
            </a:outerShdw>
          </a:effectLst>
        </p:spPr>
      </p:pic>
      <p:grpSp>
        <p:nvGrpSpPr>
          <p:cNvPr id="16" name="Group 15"/>
          <p:cNvGrpSpPr/>
          <p:nvPr/>
        </p:nvGrpSpPr>
        <p:grpSpPr>
          <a:xfrm>
            <a:off x="6327374" y="1803847"/>
            <a:ext cx="4886926" cy="384698"/>
            <a:chOff x="6327374" y="1803847"/>
            <a:chExt cx="4886926" cy="384698"/>
          </a:xfrm>
        </p:grpSpPr>
        <p:sp>
          <p:nvSpPr>
            <p:cNvPr id="12" name="Rectangle 11"/>
            <p:cNvSpPr/>
            <p:nvPr/>
          </p:nvSpPr>
          <p:spPr>
            <a:xfrm>
              <a:off x="10155521" y="1803847"/>
              <a:ext cx="1058779" cy="219743"/>
            </a:xfrm>
            <a:prstGeom prst="rect">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327374" y="1978136"/>
              <a:ext cx="689289" cy="210409"/>
            </a:xfrm>
            <a:prstGeom prst="rect">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6341192" y="3631604"/>
            <a:ext cx="4820205" cy="408417"/>
            <a:chOff x="6341192" y="3631604"/>
            <a:chExt cx="4820205" cy="408417"/>
          </a:xfrm>
        </p:grpSpPr>
        <p:sp>
          <p:nvSpPr>
            <p:cNvPr id="14" name="Rectangle 13"/>
            <p:cNvSpPr/>
            <p:nvPr/>
          </p:nvSpPr>
          <p:spPr>
            <a:xfrm>
              <a:off x="10102618" y="3631604"/>
              <a:ext cx="1058779" cy="219743"/>
            </a:xfrm>
            <a:prstGeom prst="rect">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341192" y="3818212"/>
              <a:ext cx="1142450" cy="221809"/>
            </a:xfrm>
            <a:prstGeom prst="rect">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p:cNvSpPr txBox="1"/>
          <p:nvPr/>
        </p:nvSpPr>
        <p:spPr>
          <a:xfrm>
            <a:off x="1551708" y="6176963"/>
            <a:ext cx="4620492" cy="369332"/>
          </a:xfrm>
          <a:prstGeom prst="rect">
            <a:avLst/>
          </a:prstGeom>
          <a:noFill/>
        </p:spPr>
        <p:txBody>
          <a:bodyPr wrap="square" rtlCol="0">
            <a:spAutoFit/>
          </a:bodyPr>
          <a:lstStyle/>
          <a:p>
            <a:r>
              <a:rPr lang="en-US" dirty="0">
                <a:hlinkClick r:id="rId5"/>
              </a:rPr>
              <a:t>https://doi.org/10.1257/aer.20190759</a:t>
            </a:r>
            <a:r>
              <a:rPr lang="en-US" dirty="0"/>
              <a:t> </a:t>
            </a:r>
          </a:p>
        </p:txBody>
      </p:sp>
      <p:grpSp>
        <p:nvGrpSpPr>
          <p:cNvPr id="23" name="Group 22"/>
          <p:cNvGrpSpPr/>
          <p:nvPr/>
        </p:nvGrpSpPr>
        <p:grpSpPr>
          <a:xfrm>
            <a:off x="228649" y="564827"/>
            <a:ext cx="7859892" cy="2634387"/>
            <a:chOff x="228649" y="564827"/>
            <a:chExt cx="7859892" cy="2634387"/>
          </a:xfrm>
        </p:grpSpPr>
        <p:pic>
          <p:nvPicPr>
            <p:cNvPr id="9" name="Picture 8"/>
            <p:cNvPicPr>
              <a:picLocks noChangeAspect="1"/>
            </p:cNvPicPr>
            <p:nvPr/>
          </p:nvPicPr>
          <p:blipFill>
            <a:blip r:embed="rId6"/>
            <a:stretch>
              <a:fillRect/>
            </a:stretch>
          </p:blipFill>
          <p:spPr>
            <a:xfrm>
              <a:off x="228649" y="569401"/>
              <a:ext cx="7859892" cy="2629813"/>
            </a:xfrm>
            <a:prstGeom prst="rect">
              <a:avLst/>
            </a:prstGeom>
            <a:ln w="25400">
              <a:solidFill>
                <a:srgbClr val="333333"/>
              </a:solidFill>
            </a:ln>
            <a:effectLst>
              <a:outerShdw blurRad="50800" dist="254000" dir="1800000" algn="tl" rotWithShape="0">
                <a:prstClr val="black">
                  <a:alpha val="40000"/>
                </a:prstClr>
              </a:outerShdw>
            </a:effectLst>
          </p:spPr>
        </p:pic>
        <p:sp>
          <p:nvSpPr>
            <p:cNvPr id="19" name="Rectangle 18"/>
            <p:cNvSpPr/>
            <p:nvPr/>
          </p:nvSpPr>
          <p:spPr>
            <a:xfrm>
              <a:off x="317925" y="1564471"/>
              <a:ext cx="7165717" cy="261154"/>
            </a:xfrm>
            <a:prstGeom prst="rect">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317925" y="564827"/>
              <a:ext cx="7646980" cy="999644"/>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228649" y="1811681"/>
              <a:ext cx="7736256" cy="1348230"/>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511859" y="3788327"/>
            <a:ext cx="9718865" cy="2410876"/>
            <a:chOff x="511859" y="3788327"/>
            <a:chExt cx="9718865" cy="2410876"/>
          </a:xfrm>
        </p:grpSpPr>
        <p:pic>
          <p:nvPicPr>
            <p:cNvPr id="10" name="Picture 9"/>
            <p:cNvPicPr>
              <a:picLocks noChangeAspect="1"/>
            </p:cNvPicPr>
            <p:nvPr/>
          </p:nvPicPr>
          <p:blipFill>
            <a:blip r:embed="rId7"/>
            <a:stretch>
              <a:fillRect/>
            </a:stretch>
          </p:blipFill>
          <p:spPr>
            <a:xfrm>
              <a:off x="511859" y="3788327"/>
              <a:ext cx="9718865" cy="2403590"/>
            </a:xfrm>
            <a:prstGeom prst="rect">
              <a:avLst/>
            </a:prstGeom>
            <a:ln w="25400">
              <a:solidFill>
                <a:srgbClr val="333333"/>
              </a:solidFill>
            </a:ln>
            <a:effectLst>
              <a:outerShdw blurRad="127000" dist="254000" dir="1800000" algn="tl" rotWithShape="0">
                <a:prstClr val="black">
                  <a:alpha val="40000"/>
                </a:prstClr>
              </a:outerShdw>
            </a:effectLst>
          </p:spPr>
        </p:pic>
        <p:sp>
          <p:nvSpPr>
            <p:cNvPr id="20" name="Rectangle 19"/>
            <p:cNvSpPr/>
            <p:nvPr/>
          </p:nvSpPr>
          <p:spPr>
            <a:xfrm>
              <a:off x="987933" y="4653866"/>
              <a:ext cx="8817804" cy="468747"/>
            </a:xfrm>
            <a:prstGeom prst="rect">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83103" y="3793069"/>
              <a:ext cx="9081152" cy="845843"/>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6743" y="5122613"/>
              <a:ext cx="8937511" cy="1076590"/>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12300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500"/>
                            </p:stCondLst>
                            <p:childTnLst>
                              <p:par>
                                <p:cTn id="17" presetID="1" presetClass="entr" presetSubtype="0" fill="hold" nodeType="afterEffect">
                                  <p:stCondLst>
                                    <p:cond delay="500"/>
                                  </p:stCondLst>
                                  <p:childTnLst>
                                    <p:set>
                                      <p:cBhvr>
                                        <p:cTn id="18" dur="1" fill="hold">
                                          <p:stCondLst>
                                            <p:cond delay="9"/>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par>
                          <p:cTn id="24" fill="hold">
                            <p:stCondLst>
                              <p:cond delay="500"/>
                            </p:stCondLst>
                            <p:childTnLst>
                              <p:par>
                                <p:cTn id="25" presetID="1" presetClass="entr" presetSubtype="0" fill="hold" nodeType="afterEffect">
                                  <p:stCondLst>
                                    <p:cond delay="50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6" name="Picture 5"/>
          <p:cNvPicPr>
            <a:picLocks noChangeAspect="1"/>
          </p:cNvPicPr>
          <p:nvPr/>
        </p:nvPicPr>
        <p:blipFill>
          <a:blip r:embed="rId2"/>
          <a:stretch>
            <a:fillRect/>
          </a:stretch>
        </p:blipFill>
        <p:spPr>
          <a:xfrm>
            <a:off x="2895435" y="676133"/>
            <a:ext cx="6401129" cy="5505733"/>
          </a:xfrm>
          <a:prstGeom prst="rect">
            <a:avLst/>
          </a:prstGeom>
        </p:spPr>
      </p:pic>
      <p:pic>
        <p:nvPicPr>
          <p:cNvPr id="7" name="Picture 6"/>
          <p:cNvPicPr>
            <a:picLocks noChangeAspect="1"/>
          </p:cNvPicPr>
          <p:nvPr/>
        </p:nvPicPr>
        <p:blipFill>
          <a:blip r:embed="rId3"/>
          <a:stretch>
            <a:fillRect/>
          </a:stretch>
        </p:blipFill>
        <p:spPr>
          <a:xfrm>
            <a:off x="2158797" y="152231"/>
            <a:ext cx="7874405" cy="6553537"/>
          </a:xfrm>
          <a:prstGeom prst="rect">
            <a:avLst/>
          </a:prstGeom>
          <a:ln w="12700">
            <a:solidFill>
              <a:srgbClr val="333333"/>
            </a:solidFill>
          </a:ln>
          <a:effectLst>
            <a:outerShdw blurRad="50800" dist="127000" dir="2700000" algn="tl" rotWithShape="0">
              <a:prstClr val="black">
                <a:alpha val="40000"/>
              </a:prstClr>
            </a:outerShdw>
          </a:effectLst>
        </p:spPr>
      </p:pic>
      <p:pic>
        <p:nvPicPr>
          <p:cNvPr id="5" name="Content Placeholder 4"/>
          <p:cNvPicPr>
            <a:picLocks noGrp="1" noChangeAspect="1"/>
          </p:cNvPicPr>
          <p:nvPr>
            <p:ph sz="half" idx="1"/>
          </p:nvPr>
        </p:nvPicPr>
        <p:blipFill>
          <a:blip r:embed="rId4"/>
          <a:stretch>
            <a:fillRect/>
          </a:stretch>
        </p:blipFill>
        <p:spPr>
          <a:xfrm>
            <a:off x="722085" y="1483305"/>
            <a:ext cx="7072086" cy="5222463"/>
          </a:xfrm>
          <a:prstGeom prst="rect">
            <a:avLst/>
          </a:prstGeom>
          <a:ln w="12700">
            <a:solidFill>
              <a:srgbClr val="333333"/>
            </a:solidFill>
          </a:ln>
          <a:effectLst>
            <a:outerShdw blurRad="50800" dist="127000" dir="2700000" algn="tl" rotWithShape="0">
              <a:prstClr val="black">
                <a:alpha val="40000"/>
              </a:prstClr>
            </a:outerShdw>
          </a:effectLst>
        </p:spPr>
      </p:pic>
      <p:sp>
        <p:nvSpPr>
          <p:cNvPr id="8" name="Rectangle 7"/>
          <p:cNvSpPr/>
          <p:nvPr/>
        </p:nvSpPr>
        <p:spPr>
          <a:xfrm>
            <a:off x="838199" y="4673600"/>
            <a:ext cx="6319259" cy="290286"/>
          </a:xfrm>
          <a:prstGeom prst="rect">
            <a:avLst/>
          </a:prstGeom>
          <a:solidFill>
            <a:srgbClr val="FFFF00">
              <a:alpha val="8000"/>
            </a:srgbClr>
          </a:solid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6066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sz="half" idx="2"/>
          </p:nvPr>
        </p:nvSpPr>
        <p:spPr/>
        <p:txBody>
          <a:bodyPr/>
          <a:lstStyle/>
          <a:p>
            <a:endParaRPr lang="en-US" dirty="0"/>
          </a:p>
        </p:txBody>
      </p:sp>
      <p:pic>
        <p:nvPicPr>
          <p:cNvPr id="6" name="Picture 5"/>
          <p:cNvPicPr>
            <a:picLocks noChangeAspect="1"/>
          </p:cNvPicPr>
          <p:nvPr/>
        </p:nvPicPr>
        <p:blipFill>
          <a:blip r:embed="rId2"/>
          <a:stretch>
            <a:fillRect/>
          </a:stretch>
        </p:blipFill>
        <p:spPr>
          <a:xfrm>
            <a:off x="2895435" y="676133"/>
            <a:ext cx="6401129" cy="5505733"/>
          </a:xfrm>
          <a:prstGeom prst="rect">
            <a:avLst/>
          </a:prstGeom>
        </p:spPr>
      </p:pic>
      <p:pic>
        <p:nvPicPr>
          <p:cNvPr id="7" name="Picture 6"/>
          <p:cNvPicPr>
            <a:picLocks noChangeAspect="1"/>
          </p:cNvPicPr>
          <p:nvPr/>
        </p:nvPicPr>
        <p:blipFill>
          <a:blip r:embed="rId3"/>
          <a:stretch>
            <a:fillRect/>
          </a:stretch>
        </p:blipFill>
        <p:spPr>
          <a:xfrm>
            <a:off x="2158797" y="152231"/>
            <a:ext cx="7874405" cy="6553537"/>
          </a:xfrm>
          <a:prstGeom prst="rect">
            <a:avLst/>
          </a:prstGeom>
          <a:ln w="12700">
            <a:solidFill>
              <a:srgbClr val="333333"/>
            </a:solidFill>
          </a:ln>
          <a:effectLst>
            <a:outerShdw blurRad="50800" dist="127000" dir="2700000" algn="tl" rotWithShape="0">
              <a:prstClr val="black">
                <a:alpha val="40000"/>
              </a:prstClr>
            </a:outerShdw>
          </a:effectLst>
        </p:spPr>
      </p:pic>
      <p:pic>
        <p:nvPicPr>
          <p:cNvPr id="5" name="Content Placeholder 4"/>
          <p:cNvPicPr>
            <a:picLocks noGrp="1" noChangeAspect="1"/>
          </p:cNvPicPr>
          <p:nvPr>
            <p:ph sz="half" idx="1"/>
          </p:nvPr>
        </p:nvPicPr>
        <p:blipFill>
          <a:blip r:embed="rId4"/>
          <a:stretch>
            <a:fillRect/>
          </a:stretch>
        </p:blipFill>
        <p:spPr>
          <a:xfrm>
            <a:off x="722085" y="1483305"/>
            <a:ext cx="7072086" cy="5222463"/>
          </a:xfrm>
          <a:prstGeom prst="rect">
            <a:avLst/>
          </a:prstGeom>
          <a:ln w="12700">
            <a:solidFill>
              <a:srgbClr val="333333"/>
            </a:solidFill>
          </a:ln>
          <a:effectLst>
            <a:outerShdw blurRad="50800" dist="127000" dir="2700000" algn="tl" rotWithShape="0">
              <a:prstClr val="black">
                <a:alpha val="40000"/>
              </a:prstClr>
            </a:outerShdw>
          </a:effectLst>
        </p:spPr>
      </p:pic>
      <p:sp>
        <p:nvSpPr>
          <p:cNvPr id="8" name="Rectangle 7"/>
          <p:cNvSpPr/>
          <p:nvPr/>
        </p:nvSpPr>
        <p:spPr>
          <a:xfrm>
            <a:off x="838199" y="4673600"/>
            <a:ext cx="6319259" cy="290286"/>
          </a:xfrm>
          <a:prstGeom prst="rect">
            <a:avLst/>
          </a:prstGeom>
          <a:solidFill>
            <a:srgbClr val="FFFF00">
              <a:alpha val="8000"/>
            </a:srgbClr>
          </a:solid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5"/>
          <a:stretch>
            <a:fillRect/>
          </a:stretch>
        </p:blipFill>
        <p:spPr>
          <a:xfrm>
            <a:off x="5560714" y="758969"/>
            <a:ext cx="4840807" cy="3477781"/>
          </a:xfrm>
          <a:prstGeom prst="rect">
            <a:avLst/>
          </a:prstGeom>
          <a:ln w="12700">
            <a:solidFill>
              <a:srgbClr val="333333"/>
            </a:solidFill>
          </a:ln>
          <a:effectLst>
            <a:outerShdw blurRad="50800" dist="127000" dir="2700000" algn="tl" rotWithShape="0">
              <a:prstClr val="black">
                <a:alpha val="40000"/>
              </a:prstClr>
            </a:outerShdw>
          </a:effectLst>
        </p:spPr>
      </p:pic>
      <p:pic>
        <p:nvPicPr>
          <p:cNvPr id="11" name="Picture 10"/>
          <p:cNvPicPr>
            <a:picLocks noChangeAspect="1"/>
          </p:cNvPicPr>
          <p:nvPr/>
        </p:nvPicPr>
        <p:blipFill>
          <a:blip r:embed="rId6"/>
          <a:stretch>
            <a:fillRect/>
          </a:stretch>
        </p:blipFill>
        <p:spPr>
          <a:xfrm>
            <a:off x="6377659" y="3277974"/>
            <a:ext cx="3206915" cy="2705239"/>
          </a:xfrm>
          <a:prstGeom prst="rect">
            <a:avLst/>
          </a:prstGeom>
          <a:ln w="12700">
            <a:solidFill>
              <a:srgbClr val="333333"/>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4194053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sz="half" idx="2"/>
          </p:nvPr>
        </p:nvSpPr>
        <p:spPr/>
        <p:txBody>
          <a:bodyPr/>
          <a:lstStyle/>
          <a:p>
            <a:endParaRPr lang="en-US" dirty="0"/>
          </a:p>
        </p:txBody>
      </p:sp>
      <p:pic>
        <p:nvPicPr>
          <p:cNvPr id="6" name="Picture 5"/>
          <p:cNvPicPr>
            <a:picLocks noChangeAspect="1"/>
          </p:cNvPicPr>
          <p:nvPr/>
        </p:nvPicPr>
        <p:blipFill>
          <a:blip r:embed="rId2"/>
          <a:stretch>
            <a:fillRect/>
          </a:stretch>
        </p:blipFill>
        <p:spPr>
          <a:xfrm>
            <a:off x="2895435" y="676133"/>
            <a:ext cx="6401129" cy="5505733"/>
          </a:xfrm>
          <a:prstGeom prst="rect">
            <a:avLst/>
          </a:prstGeom>
        </p:spPr>
      </p:pic>
      <p:pic>
        <p:nvPicPr>
          <p:cNvPr id="7" name="Picture 6"/>
          <p:cNvPicPr>
            <a:picLocks noChangeAspect="1"/>
          </p:cNvPicPr>
          <p:nvPr/>
        </p:nvPicPr>
        <p:blipFill>
          <a:blip r:embed="rId3"/>
          <a:stretch>
            <a:fillRect/>
          </a:stretch>
        </p:blipFill>
        <p:spPr>
          <a:xfrm>
            <a:off x="2158797" y="152231"/>
            <a:ext cx="7874405" cy="6553537"/>
          </a:xfrm>
          <a:prstGeom prst="rect">
            <a:avLst/>
          </a:prstGeom>
          <a:ln w="12700">
            <a:solidFill>
              <a:srgbClr val="333333"/>
            </a:solidFill>
          </a:ln>
          <a:effectLst>
            <a:outerShdw blurRad="50800" dist="127000" dir="2700000" algn="tl" rotWithShape="0">
              <a:prstClr val="black">
                <a:alpha val="40000"/>
              </a:prstClr>
            </a:outerShdw>
          </a:effectLst>
        </p:spPr>
      </p:pic>
      <p:pic>
        <p:nvPicPr>
          <p:cNvPr id="5" name="Content Placeholder 4"/>
          <p:cNvPicPr>
            <a:picLocks noGrp="1" noChangeAspect="1"/>
          </p:cNvPicPr>
          <p:nvPr>
            <p:ph sz="half" idx="1"/>
          </p:nvPr>
        </p:nvPicPr>
        <p:blipFill>
          <a:blip r:embed="rId4"/>
          <a:stretch>
            <a:fillRect/>
          </a:stretch>
        </p:blipFill>
        <p:spPr>
          <a:xfrm>
            <a:off x="722085" y="1483305"/>
            <a:ext cx="7072086" cy="5222463"/>
          </a:xfrm>
          <a:prstGeom prst="rect">
            <a:avLst/>
          </a:prstGeom>
          <a:ln w="12700">
            <a:solidFill>
              <a:srgbClr val="333333"/>
            </a:solidFill>
          </a:ln>
          <a:effectLst>
            <a:outerShdw blurRad="50800" dist="127000" dir="2700000" algn="tl" rotWithShape="0">
              <a:prstClr val="black">
                <a:alpha val="40000"/>
              </a:prstClr>
            </a:outerShdw>
          </a:effectLst>
        </p:spPr>
      </p:pic>
      <p:sp>
        <p:nvSpPr>
          <p:cNvPr id="8" name="Rectangle 7"/>
          <p:cNvSpPr/>
          <p:nvPr/>
        </p:nvSpPr>
        <p:spPr>
          <a:xfrm>
            <a:off x="838199" y="4673600"/>
            <a:ext cx="6319259" cy="290286"/>
          </a:xfrm>
          <a:prstGeom prst="rect">
            <a:avLst/>
          </a:prstGeom>
          <a:solidFill>
            <a:srgbClr val="FFFF00">
              <a:alpha val="8000"/>
            </a:srgbClr>
          </a:solid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5"/>
          <a:stretch>
            <a:fillRect/>
          </a:stretch>
        </p:blipFill>
        <p:spPr>
          <a:xfrm>
            <a:off x="5560714" y="758969"/>
            <a:ext cx="4840807" cy="3477781"/>
          </a:xfrm>
          <a:prstGeom prst="rect">
            <a:avLst/>
          </a:prstGeom>
          <a:ln w="12700">
            <a:solidFill>
              <a:srgbClr val="333333"/>
            </a:solidFill>
          </a:ln>
          <a:effectLst>
            <a:outerShdw blurRad="50800" dist="127000" dir="2700000" algn="tl" rotWithShape="0">
              <a:prstClr val="black">
                <a:alpha val="40000"/>
              </a:prstClr>
            </a:outerShdw>
          </a:effectLst>
        </p:spPr>
      </p:pic>
      <p:pic>
        <p:nvPicPr>
          <p:cNvPr id="11" name="Picture 10"/>
          <p:cNvPicPr>
            <a:picLocks noChangeAspect="1"/>
          </p:cNvPicPr>
          <p:nvPr/>
        </p:nvPicPr>
        <p:blipFill>
          <a:blip r:embed="rId6"/>
          <a:stretch>
            <a:fillRect/>
          </a:stretch>
        </p:blipFill>
        <p:spPr>
          <a:xfrm>
            <a:off x="6377659" y="3277974"/>
            <a:ext cx="3206915" cy="2705239"/>
          </a:xfrm>
          <a:prstGeom prst="rect">
            <a:avLst/>
          </a:prstGeom>
          <a:ln w="12700">
            <a:solidFill>
              <a:srgbClr val="333333"/>
            </a:solidFill>
          </a:ln>
          <a:effectLst>
            <a:outerShdw blurRad="50800" dist="127000" dir="2700000" algn="tl" rotWithShape="0">
              <a:prstClr val="black">
                <a:alpha val="40000"/>
              </a:prstClr>
            </a:outerShdw>
          </a:effectLst>
        </p:spPr>
      </p:pic>
      <p:pic>
        <p:nvPicPr>
          <p:cNvPr id="9" name="Picture 8"/>
          <p:cNvPicPr>
            <a:picLocks noChangeAspect="1"/>
          </p:cNvPicPr>
          <p:nvPr/>
        </p:nvPicPr>
        <p:blipFill>
          <a:blip r:embed="rId7"/>
          <a:stretch>
            <a:fillRect/>
          </a:stretch>
        </p:blipFill>
        <p:spPr>
          <a:xfrm>
            <a:off x="1551708" y="676730"/>
            <a:ext cx="6576292" cy="5495637"/>
          </a:xfrm>
          <a:prstGeom prst="rect">
            <a:avLst/>
          </a:prstGeom>
        </p:spPr>
      </p:pic>
    </p:spTree>
    <p:extLst>
      <p:ext uri="{BB962C8B-B14F-4D97-AF65-F5344CB8AC3E}">
        <p14:creationId xmlns:p14="http://schemas.microsoft.com/office/powerpoint/2010/main" val="4288230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967433" y="1514973"/>
            <a:ext cx="6257133" cy="1446550"/>
          </a:xfrm>
          <a:prstGeom prst="rect">
            <a:avLst/>
          </a:prstGeom>
          <a:noFill/>
        </p:spPr>
        <p:txBody>
          <a:bodyPr wrap="square" rtlCol="0">
            <a:spAutoFit/>
          </a:bodyPr>
          <a:lstStyle/>
          <a:p>
            <a:pPr algn="ctr"/>
            <a:r>
              <a:rPr lang="en-US" sz="8800" dirty="0">
                <a:solidFill>
                  <a:schemeClr val="bg1"/>
                </a:solidFill>
              </a:rPr>
              <a:t>Replicability?</a:t>
            </a:r>
            <a:endParaRPr lang="en-US" dirty="0">
              <a:solidFill>
                <a:schemeClr val="bg1"/>
              </a:solidFill>
            </a:endParaRPr>
          </a:p>
        </p:txBody>
      </p:sp>
    </p:spTree>
    <p:extLst>
      <p:ext uri="{BB962C8B-B14F-4D97-AF65-F5344CB8AC3E}">
        <p14:creationId xmlns:p14="http://schemas.microsoft.com/office/powerpoint/2010/main" val="6448993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Reproducibility</a:t>
            </a:r>
          </a:p>
        </p:txBody>
      </p:sp>
      <p:pic>
        <p:nvPicPr>
          <p:cNvPr id="8" name="Content Placeholder 7"/>
          <p:cNvPicPr>
            <a:picLocks noGrp="1" noChangeAspect="1"/>
          </p:cNvPicPr>
          <p:nvPr>
            <p:ph idx="1"/>
          </p:nvPr>
        </p:nvPicPr>
        <p:blipFill>
          <a:blip r:embed="rId2"/>
          <a:stretch>
            <a:fillRect/>
          </a:stretch>
        </p:blipFill>
        <p:spPr>
          <a:xfrm>
            <a:off x="1333365" y="1825625"/>
            <a:ext cx="9525270" cy="4351338"/>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Ink 8"/>
              <p14:cNvContentPartPr/>
              <p14:nvPr/>
            </p14:nvContentPartPr>
            <p14:xfrm>
              <a:off x="7543844" y="3225582"/>
              <a:ext cx="3438360" cy="1261800"/>
            </p14:xfrm>
          </p:contentPart>
        </mc:Choice>
        <mc:Fallback xmlns="">
          <p:pic>
            <p:nvPicPr>
              <p:cNvPr id="9" name="Ink 8"/>
              <p:cNvPicPr/>
              <p:nvPr/>
            </p:nvPicPr>
            <p:blipFill>
              <a:blip r:embed="rId4"/>
              <a:stretch>
                <a:fillRect/>
              </a:stretch>
            </p:blipFill>
            <p:spPr>
              <a:xfrm>
                <a:off x="7485524" y="3137742"/>
                <a:ext cx="3563280" cy="1475640"/>
              </a:xfrm>
              <a:prstGeom prst="rect">
                <a:avLst/>
              </a:prstGeom>
            </p:spPr>
          </p:pic>
        </mc:Fallback>
      </mc:AlternateContent>
    </p:spTree>
    <p:extLst>
      <p:ext uri="{BB962C8B-B14F-4D97-AF65-F5344CB8AC3E}">
        <p14:creationId xmlns:p14="http://schemas.microsoft.com/office/powerpoint/2010/main" val="25913423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41014" y="3526447"/>
            <a:ext cx="5787615" cy="3184316"/>
          </a:xfrm>
          <a:prstGeom prst="rect">
            <a:avLst/>
          </a:prstGeom>
          <a:noFill/>
          <a:ln w="19050">
            <a:solidFill>
              <a:srgbClr val="333333"/>
            </a:solidFill>
          </a:ln>
          <a:effectLst>
            <a:outerShdw blurRad="50800" dist="127000" dir="2700000" algn="tl" rotWithShape="0">
              <a:prstClr val="black">
                <a:alpha val="40000"/>
              </a:prstClr>
            </a:outerShdw>
          </a:effectLst>
        </p:spPr>
      </p:pic>
      <p:pic>
        <p:nvPicPr>
          <p:cNvPr id="3" name="Picture 2"/>
          <p:cNvPicPr>
            <a:picLocks noChangeAspect="1"/>
          </p:cNvPicPr>
          <p:nvPr/>
        </p:nvPicPr>
        <p:blipFill>
          <a:blip r:embed="rId3"/>
          <a:stretch>
            <a:fillRect/>
          </a:stretch>
        </p:blipFill>
        <p:spPr>
          <a:xfrm>
            <a:off x="6833273" y="1949116"/>
            <a:ext cx="4900895" cy="3994484"/>
          </a:xfrm>
          <a:prstGeom prst="rect">
            <a:avLst/>
          </a:prstGeom>
          <a:noFill/>
          <a:ln w="19050">
            <a:solidFill>
              <a:srgbClr val="333333"/>
            </a:solidFill>
          </a:ln>
          <a:effectLst>
            <a:outerShdw blurRad="50800" dist="127000" dir="2700000" algn="tl" rotWithShape="0">
              <a:prstClr val="black">
                <a:alpha val="40000"/>
              </a:prstClr>
            </a:outerShdw>
          </a:effectLst>
        </p:spPr>
      </p:pic>
      <p:pic>
        <p:nvPicPr>
          <p:cNvPr id="2" name="Picture 1"/>
          <p:cNvPicPr>
            <a:picLocks noChangeAspect="1"/>
          </p:cNvPicPr>
          <p:nvPr/>
        </p:nvPicPr>
        <p:blipFill>
          <a:blip r:embed="rId4"/>
          <a:stretch>
            <a:fillRect/>
          </a:stretch>
        </p:blipFill>
        <p:spPr>
          <a:xfrm>
            <a:off x="223591" y="297389"/>
            <a:ext cx="6413829" cy="3899100"/>
          </a:xfrm>
          <a:prstGeom prst="rect">
            <a:avLst/>
          </a:prstGeom>
          <a:noFill/>
          <a:ln w="19050">
            <a:solidFill>
              <a:srgbClr val="333333"/>
            </a:solidFill>
          </a:ln>
          <a:effectLst>
            <a:outerShdw blurRad="50800" dist="127000" dir="2700000" algn="tl" rotWithShape="0">
              <a:prstClr val="black">
                <a:alpha val="40000"/>
              </a:prstClr>
            </a:outerShdw>
          </a:effectLst>
        </p:spPr>
      </p:pic>
      <p:sp>
        <p:nvSpPr>
          <p:cNvPr id="6" name="Rectangle 5"/>
          <p:cNvSpPr/>
          <p:nvPr/>
        </p:nvSpPr>
        <p:spPr>
          <a:xfrm>
            <a:off x="0" y="0"/>
            <a:ext cx="121920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926227" y="2652818"/>
            <a:ext cx="8312647" cy="1446550"/>
          </a:xfrm>
          <a:prstGeom prst="rect">
            <a:avLst/>
          </a:prstGeom>
          <a:noFill/>
        </p:spPr>
        <p:txBody>
          <a:bodyPr wrap="square" rtlCol="0">
            <a:spAutoFit/>
          </a:bodyPr>
          <a:lstStyle/>
          <a:p>
            <a:pPr algn="ctr"/>
            <a:r>
              <a:rPr lang="en-US" sz="8800" dirty="0"/>
              <a:t>Credibility</a:t>
            </a:r>
            <a:endParaRPr lang="en-US" dirty="0"/>
          </a:p>
        </p:txBody>
      </p:sp>
    </p:spTree>
    <p:extLst>
      <p:ext uri="{BB962C8B-B14F-4D97-AF65-F5344CB8AC3E}">
        <p14:creationId xmlns:p14="http://schemas.microsoft.com/office/powerpoint/2010/main" val="16947025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90310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369332"/>
          </a:xfrm>
          <a:prstGeom prst="rect">
            <a:avLst/>
          </a:prstGeom>
          <a:noFill/>
        </p:spPr>
        <p:txBody>
          <a:bodyPr wrap="square" rtlCol="0">
            <a:spAutoFit/>
          </a:bodyPr>
          <a:lstStyle/>
          <a:p>
            <a:pPr algn="ctr"/>
            <a:endParaRPr lang="en-US" dirty="0">
              <a:solidFill>
                <a:schemeClr val="bg1"/>
              </a:solidFill>
            </a:endParaRPr>
          </a:p>
        </p:txBody>
      </p:sp>
      <p:pic>
        <p:nvPicPr>
          <p:cNvPr id="3" name="Picture 2"/>
          <p:cNvPicPr>
            <a:picLocks noChangeAspect="1"/>
          </p:cNvPicPr>
          <p:nvPr/>
        </p:nvPicPr>
        <p:blipFill>
          <a:blip r:embed="rId2"/>
          <a:stretch>
            <a:fillRect/>
          </a:stretch>
        </p:blipFill>
        <p:spPr>
          <a:xfrm>
            <a:off x="3679322" y="338816"/>
            <a:ext cx="4552950" cy="1809750"/>
          </a:xfrm>
          <a:prstGeom prst="rect">
            <a:avLst/>
          </a:prstGeom>
        </p:spPr>
      </p:pic>
      <p:pic>
        <p:nvPicPr>
          <p:cNvPr id="6" name="Picture 5"/>
          <p:cNvPicPr>
            <a:picLocks noChangeAspect="1"/>
          </p:cNvPicPr>
          <p:nvPr/>
        </p:nvPicPr>
        <p:blipFill>
          <a:blip r:embed="rId3"/>
          <a:stretch>
            <a:fillRect/>
          </a:stretch>
        </p:blipFill>
        <p:spPr>
          <a:xfrm>
            <a:off x="4147816" y="2344976"/>
            <a:ext cx="3615963" cy="4120203"/>
          </a:xfrm>
          <a:prstGeom prst="rect">
            <a:avLst/>
          </a:prstGeom>
        </p:spPr>
      </p:pic>
    </p:spTree>
    <p:extLst>
      <p:ext uri="{BB962C8B-B14F-4D97-AF65-F5344CB8AC3E}">
        <p14:creationId xmlns:p14="http://schemas.microsoft.com/office/powerpoint/2010/main" val="25448710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Tree>
    <p:extLst>
      <p:ext uri="{BB962C8B-B14F-4D97-AF65-F5344CB8AC3E}">
        <p14:creationId xmlns:p14="http://schemas.microsoft.com/office/powerpoint/2010/main" val="11397548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AEA “Data Availability Policy” (2018)</a:t>
            </a:r>
          </a:p>
        </p:txBody>
      </p:sp>
      <p:sp>
        <p:nvSpPr>
          <p:cNvPr id="3" name="Content Placeholder 2"/>
          <p:cNvSpPr>
            <a:spLocks noGrp="1"/>
          </p:cNvSpPr>
          <p:nvPr>
            <p:ph idx="1"/>
          </p:nvPr>
        </p:nvSpPr>
        <p:spPr/>
        <p:txBody>
          <a:bodyPr>
            <a:normAutofit lnSpcReduction="10000"/>
          </a:bodyPr>
          <a:lstStyle/>
          <a:p>
            <a:pPr fontAlgn="base"/>
            <a:r>
              <a:rPr lang="en-US" b="1" dirty="0"/>
              <a:t>It is the policy of the American Economic Association to publish papers only if the data used in the analysis are </a:t>
            </a:r>
            <a:r>
              <a:rPr lang="en-US" b="1" u="sng" dirty="0"/>
              <a:t>clearly and precisely </a:t>
            </a:r>
            <a:r>
              <a:rPr lang="en-US" b="1" dirty="0"/>
              <a:t>documented and are readily available to any researcher for purposes of replication.</a:t>
            </a:r>
          </a:p>
          <a:p>
            <a:pPr fontAlgn="base"/>
            <a:r>
              <a:rPr lang="en-US" dirty="0"/>
              <a:t>Authors of accepted papers that contain empirical work, simulations, or experimental work must </a:t>
            </a:r>
            <a:r>
              <a:rPr lang="en-US" b="1" dirty="0">
                <a:solidFill>
                  <a:schemeClr val="accent5">
                    <a:lumMod val="75000"/>
                  </a:schemeClr>
                </a:solidFill>
              </a:rPr>
              <a:t>provide</a:t>
            </a:r>
            <a:r>
              <a:rPr lang="en-US" dirty="0"/>
              <a:t>, prior to publication, the </a:t>
            </a:r>
            <a:r>
              <a:rPr lang="en-US" b="1" dirty="0">
                <a:solidFill>
                  <a:schemeClr val="accent5">
                    <a:lumMod val="75000"/>
                  </a:schemeClr>
                </a:solidFill>
              </a:rPr>
              <a:t>data, programs, and other details of the computations sufficient to permit replication. </a:t>
            </a:r>
            <a:r>
              <a:rPr lang="en-US" dirty="0"/>
              <a:t>These will be posted on the AEA website. The Editor should be notified at the time of submission if the data used in a paper are proprietary or if, for some other reason, the requirements above cannot be met.</a:t>
            </a:r>
          </a:p>
          <a:p>
            <a:endParaRPr lang="en-US" dirty="0"/>
          </a:p>
        </p:txBody>
      </p:sp>
    </p:spTree>
    <p:extLst>
      <p:ext uri="{BB962C8B-B14F-4D97-AF65-F5344CB8AC3E}">
        <p14:creationId xmlns:p14="http://schemas.microsoft.com/office/powerpoint/2010/main" val="27853309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AEA Data Availability Policy (2018)</a:t>
            </a:r>
          </a:p>
        </p:txBody>
      </p:sp>
      <p:sp>
        <p:nvSpPr>
          <p:cNvPr id="3" name="Content Placeholder 2"/>
          <p:cNvSpPr>
            <a:spLocks noGrp="1"/>
          </p:cNvSpPr>
          <p:nvPr>
            <p:ph idx="1"/>
          </p:nvPr>
        </p:nvSpPr>
        <p:spPr/>
        <p:txBody>
          <a:bodyPr>
            <a:normAutofit lnSpcReduction="10000"/>
          </a:bodyPr>
          <a:lstStyle/>
          <a:p>
            <a:pPr fontAlgn="base"/>
            <a:r>
              <a:rPr lang="en-US" dirty="0">
                <a:solidFill>
                  <a:schemeClr val="bg1"/>
                </a:solidFill>
              </a:rPr>
              <a:t>It is the policy of the American Economic Association to publish papers only if the data used in the analysis are </a:t>
            </a:r>
            <a:r>
              <a:rPr lang="en-US" b="1" u="sng" dirty="0">
                <a:solidFill>
                  <a:schemeClr val="bg1"/>
                </a:solidFill>
              </a:rPr>
              <a:t>clearly and precisely </a:t>
            </a:r>
            <a:r>
              <a:rPr lang="en-US" dirty="0">
                <a:solidFill>
                  <a:schemeClr val="bg1"/>
                </a:solidFill>
              </a:rPr>
              <a:t>documented and are </a:t>
            </a:r>
            <a:r>
              <a:rPr lang="en-US" b="1" u="sng" dirty="0">
                <a:solidFill>
                  <a:schemeClr val="bg1"/>
                </a:solidFill>
              </a:rPr>
              <a:t>readily available</a:t>
            </a:r>
            <a:r>
              <a:rPr lang="en-US" dirty="0">
                <a:solidFill>
                  <a:schemeClr val="bg1"/>
                </a:solidFill>
              </a:rPr>
              <a:t> to any researcher for purposes of replication.</a:t>
            </a:r>
          </a:p>
          <a:p>
            <a:pPr fontAlgn="base"/>
            <a:r>
              <a:rPr lang="en-US" dirty="0">
                <a:solidFill>
                  <a:schemeClr val="bg1"/>
                </a:solidFill>
              </a:rPr>
              <a:t>Authors of accepted papers that contain empirical work, simulations, or experimental work must </a:t>
            </a:r>
            <a:r>
              <a:rPr lang="en-US" sz="3200" b="1" dirty="0">
                <a:solidFill>
                  <a:schemeClr val="bg1"/>
                </a:solidFill>
              </a:rPr>
              <a:t>provide</a:t>
            </a:r>
            <a:r>
              <a:rPr lang="en-US" dirty="0">
                <a:solidFill>
                  <a:schemeClr val="bg1"/>
                </a:solidFill>
              </a:rPr>
              <a:t>, </a:t>
            </a:r>
            <a:r>
              <a:rPr lang="en-US" sz="3200" b="1" dirty="0">
                <a:solidFill>
                  <a:schemeClr val="bg1"/>
                </a:solidFill>
              </a:rPr>
              <a:t>prior to publication</a:t>
            </a:r>
            <a:r>
              <a:rPr lang="en-US" dirty="0">
                <a:solidFill>
                  <a:schemeClr val="bg1"/>
                </a:solidFill>
              </a:rPr>
              <a:t>, the data, programs, and other details of the computations </a:t>
            </a:r>
            <a:r>
              <a:rPr lang="en-US" sz="3200" b="1" dirty="0">
                <a:solidFill>
                  <a:schemeClr val="bg1"/>
                </a:solidFill>
              </a:rPr>
              <a:t>sufficient to permit replication</a:t>
            </a:r>
            <a:r>
              <a:rPr lang="en-US" dirty="0">
                <a:solidFill>
                  <a:schemeClr val="bg1"/>
                </a:solidFill>
              </a:rPr>
              <a:t>.</a:t>
            </a:r>
            <a:r>
              <a:rPr lang="en-US" b="1" dirty="0">
                <a:solidFill>
                  <a:schemeClr val="bg1"/>
                </a:solidFill>
              </a:rPr>
              <a:t> </a:t>
            </a:r>
            <a:r>
              <a:rPr lang="en-US" dirty="0">
                <a:solidFill>
                  <a:schemeClr val="bg1"/>
                </a:solidFill>
              </a:rPr>
              <a:t>These will be </a:t>
            </a:r>
            <a:r>
              <a:rPr lang="en-US" sz="3200" b="1" dirty="0">
                <a:solidFill>
                  <a:schemeClr val="bg1"/>
                </a:solidFill>
              </a:rPr>
              <a:t>posted on the AEA website</a:t>
            </a:r>
            <a:r>
              <a:rPr lang="en-US" dirty="0">
                <a:solidFill>
                  <a:schemeClr val="bg1"/>
                </a:solidFill>
              </a:rPr>
              <a:t>. The Editor should be notified at the time of submission if the data used in a paper are proprietary or if, for some other reason, the requirements above cannot be met.</a:t>
            </a:r>
          </a:p>
          <a:p>
            <a:endParaRPr lang="en-US" dirty="0">
              <a:solidFill>
                <a:schemeClr val="bg1"/>
              </a:solidFill>
            </a:endParaRPr>
          </a:p>
        </p:txBody>
      </p:sp>
      <p:sp>
        <p:nvSpPr>
          <p:cNvPr id="4" name="TextBox 3"/>
          <p:cNvSpPr txBox="1"/>
          <p:nvPr/>
        </p:nvSpPr>
        <p:spPr>
          <a:xfrm>
            <a:off x="7832558" y="2056004"/>
            <a:ext cx="3200400" cy="523220"/>
          </a:xfrm>
          <a:prstGeom prst="rect">
            <a:avLst/>
          </a:prstGeom>
          <a:noFill/>
        </p:spPr>
        <p:txBody>
          <a:bodyPr wrap="square" rtlCol="0">
            <a:spAutoFit/>
          </a:bodyPr>
          <a:lstStyle/>
          <a:p>
            <a:r>
              <a:rPr lang="en-US" sz="2800" b="1" u="sng" dirty="0"/>
              <a:t>clearly and precisely</a:t>
            </a:r>
            <a:endParaRPr lang="en-US" sz="2800" dirty="0"/>
          </a:p>
        </p:txBody>
      </p:sp>
      <p:sp>
        <p:nvSpPr>
          <p:cNvPr id="5" name="TextBox 4"/>
          <p:cNvSpPr txBox="1"/>
          <p:nvPr/>
        </p:nvSpPr>
        <p:spPr>
          <a:xfrm>
            <a:off x="4162927" y="2434845"/>
            <a:ext cx="2731168" cy="523220"/>
          </a:xfrm>
          <a:prstGeom prst="rect">
            <a:avLst/>
          </a:prstGeom>
          <a:noFill/>
        </p:spPr>
        <p:txBody>
          <a:bodyPr wrap="square" rtlCol="0">
            <a:spAutoFit/>
          </a:bodyPr>
          <a:lstStyle/>
          <a:p>
            <a:r>
              <a:rPr lang="en-US" sz="2800" b="1" u="sng" dirty="0"/>
              <a:t>readily available</a:t>
            </a:r>
            <a:endParaRPr lang="en-US" sz="2800" dirty="0"/>
          </a:p>
        </p:txBody>
      </p:sp>
      <p:sp>
        <p:nvSpPr>
          <p:cNvPr id="6" name="TextBox 5"/>
          <p:cNvSpPr txBox="1"/>
          <p:nvPr/>
        </p:nvSpPr>
        <p:spPr>
          <a:xfrm>
            <a:off x="4235113" y="3574325"/>
            <a:ext cx="6112042" cy="584775"/>
          </a:xfrm>
          <a:prstGeom prst="rect">
            <a:avLst/>
          </a:prstGeom>
          <a:noFill/>
        </p:spPr>
        <p:txBody>
          <a:bodyPr wrap="square" rtlCol="0">
            <a:spAutoFit/>
          </a:bodyPr>
          <a:lstStyle/>
          <a:p>
            <a:r>
              <a:rPr lang="en-US" sz="2800" dirty="0">
                <a:solidFill>
                  <a:schemeClr val="bg1">
                    <a:lumMod val="75000"/>
                  </a:schemeClr>
                </a:solidFill>
              </a:rPr>
              <a:t>must </a:t>
            </a:r>
            <a:r>
              <a:rPr lang="en-US" sz="3200" b="1" dirty="0">
                <a:solidFill>
                  <a:schemeClr val="accent2">
                    <a:lumMod val="75000"/>
                  </a:schemeClr>
                </a:solidFill>
              </a:rPr>
              <a:t>provide</a:t>
            </a:r>
            <a:r>
              <a:rPr lang="en-US" sz="3200" dirty="0">
                <a:solidFill>
                  <a:schemeClr val="bg1">
                    <a:lumMod val="75000"/>
                  </a:schemeClr>
                </a:solidFill>
              </a:rPr>
              <a:t>, </a:t>
            </a:r>
            <a:r>
              <a:rPr lang="en-US" sz="3200" b="1" dirty="0">
                <a:solidFill>
                  <a:schemeClr val="accent6">
                    <a:lumMod val="75000"/>
                  </a:schemeClr>
                </a:solidFill>
              </a:rPr>
              <a:t>prior to publication</a:t>
            </a:r>
            <a:endParaRPr lang="en-US" sz="2800" dirty="0"/>
          </a:p>
        </p:txBody>
      </p:sp>
      <p:sp>
        <p:nvSpPr>
          <p:cNvPr id="7" name="TextBox 6"/>
          <p:cNvSpPr txBox="1"/>
          <p:nvPr/>
        </p:nvSpPr>
        <p:spPr>
          <a:xfrm>
            <a:off x="4902869" y="4001294"/>
            <a:ext cx="1251284" cy="523220"/>
          </a:xfrm>
          <a:prstGeom prst="rect">
            <a:avLst/>
          </a:prstGeom>
          <a:noFill/>
        </p:spPr>
        <p:txBody>
          <a:bodyPr wrap="square" rtlCol="0">
            <a:spAutoFit/>
          </a:bodyPr>
          <a:lstStyle/>
          <a:p>
            <a:r>
              <a:rPr lang="en-US" sz="2800" dirty="0">
                <a:solidFill>
                  <a:schemeClr val="bg1">
                    <a:lumMod val="75000"/>
                  </a:schemeClr>
                </a:solidFill>
              </a:rPr>
              <a:t>details</a:t>
            </a:r>
            <a:endParaRPr lang="en-US" sz="2400" dirty="0"/>
          </a:p>
        </p:txBody>
      </p:sp>
      <p:sp>
        <p:nvSpPr>
          <p:cNvPr id="8" name="TextBox 7"/>
          <p:cNvSpPr txBox="1"/>
          <p:nvPr/>
        </p:nvSpPr>
        <p:spPr>
          <a:xfrm>
            <a:off x="8999621" y="3965198"/>
            <a:ext cx="2572753" cy="584775"/>
          </a:xfrm>
          <a:prstGeom prst="rect">
            <a:avLst/>
          </a:prstGeom>
          <a:noFill/>
        </p:spPr>
        <p:txBody>
          <a:bodyPr wrap="square" rtlCol="0">
            <a:spAutoFit/>
          </a:bodyPr>
          <a:lstStyle/>
          <a:p>
            <a:r>
              <a:rPr lang="en-US" sz="3200" b="1" dirty="0">
                <a:solidFill>
                  <a:schemeClr val="accent4">
                    <a:lumMod val="75000"/>
                  </a:schemeClr>
                </a:solidFill>
              </a:rPr>
              <a:t>sufficient to</a:t>
            </a:r>
            <a:endParaRPr lang="en-US" sz="3200" dirty="0"/>
          </a:p>
        </p:txBody>
      </p:sp>
      <p:sp>
        <p:nvSpPr>
          <p:cNvPr id="9" name="TextBox 8"/>
          <p:cNvSpPr txBox="1"/>
          <p:nvPr/>
        </p:nvSpPr>
        <p:spPr>
          <a:xfrm>
            <a:off x="1092869" y="4344315"/>
            <a:ext cx="3489158" cy="584775"/>
          </a:xfrm>
          <a:prstGeom prst="rect">
            <a:avLst/>
          </a:prstGeom>
          <a:noFill/>
        </p:spPr>
        <p:txBody>
          <a:bodyPr wrap="square" rtlCol="0">
            <a:spAutoFit/>
          </a:bodyPr>
          <a:lstStyle/>
          <a:p>
            <a:r>
              <a:rPr lang="en-US" sz="3200" b="1" dirty="0">
                <a:solidFill>
                  <a:schemeClr val="accent4">
                    <a:lumMod val="75000"/>
                  </a:schemeClr>
                </a:solidFill>
              </a:rPr>
              <a:t>permit replication</a:t>
            </a:r>
            <a:endParaRPr lang="en-US" sz="3200" dirty="0"/>
          </a:p>
        </p:txBody>
      </p:sp>
      <p:sp>
        <p:nvSpPr>
          <p:cNvPr id="10" name="TextBox 9"/>
          <p:cNvSpPr txBox="1"/>
          <p:nvPr/>
        </p:nvSpPr>
        <p:spPr>
          <a:xfrm>
            <a:off x="6256422" y="4345710"/>
            <a:ext cx="5486400" cy="584775"/>
          </a:xfrm>
          <a:prstGeom prst="rect">
            <a:avLst/>
          </a:prstGeom>
          <a:noFill/>
        </p:spPr>
        <p:txBody>
          <a:bodyPr wrap="square" rtlCol="0">
            <a:spAutoFit/>
          </a:bodyPr>
          <a:lstStyle/>
          <a:p>
            <a:r>
              <a:rPr lang="en-US" sz="3200" b="1" dirty="0">
                <a:solidFill>
                  <a:schemeClr val="accent5">
                    <a:lumMod val="75000"/>
                  </a:schemeClr>
                </a:solidFill>
              </a:rPr>
              <a:t>posted on the AEA website</a:t>
            </a:r>
            <a:endParaRPr lang="en-US" sz="3200" dirty="0"/>
          </a:p>
        </p:txBody>
      </p:sp>
      <p:sp>
        <p:nvSpPr>
          <p:cNvPr id="13" name="TextBox 12"/>
          <p:cNvSpPr txBox="1"/>
          <p:nvPr/>
        </p:nvSpPr>
        <p:spPr>
          <a:xfrm>
            <a:off x="4277227" y="2056004"/>
            <a:ext cx="3585411" cy="523220"/>
          </a:xfrm>
          <a:prstGeom prst="rect">
            <a:avLst/>
          </a:prstGeom>
          <a:noFill/>
        </p:spPr>
        <p:txBody>
          <a:bodyPr wrap="square" rtlCol="0">
            <a:spAutoFit/>
          </a:bodyPr>
          <a:lstStyle/>
          <a:p>
            <a:r>
              <a:rPr lang="en-US" sz="2800" b="1" dirty="0">
                <a:solidFill>
                  <a:schemeClr val="tx1">
                    <a:lumMod val="50000"/>
                    <a:lumOff val="50000"/>
                  </a:schemeClr>
                </a:solidFill>
              </a:rPr>
              <a:t>documented</a:t>
            </a:r>
            <a:endParaRPr lang="en-US" sz="2800" dirty="0">
              <a:solidFill>
                <a:schemeClr val="tx1">
                  <a:lumMod val="50000"/>
                  <a:lumOff val="50000"/>
                </a:schemeClr>
              </a:solidFill>
            </a:endParaRPr>
          </a:p>
        </p:txBody>
      </p:sp>
    </p:spTree>
    <p:extLst>
      <p:ext uri="{BB962C8B-B14F-4D97-AF65-F5344CB8AC3E}">
        <p14:creationId xmlns:p14="http://schemas.microsoft.com/office/powerpoint/2010/main" val="3661473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2.08333E-6 -2.96296E-6 L -0.55456 -0.00162 " pathEditMode="relative" rAng="0" ptsTypes="AA">
                                      <p:cBhvr>
                                        <p:cTn id="6" dur="1000" fill="hold"/>
                                        <p:tgtEl>
                                          <p:spTgt spid="4"/>
                                        </p:tgtEl>
                                        <p:attrNameLst>
                                          <p:attrName>ppt_x</p:attrName>
                                          <p:attrName>ppt_y</p:attrName>
                                        </p:attrNameLst>
                                      </p:cBhvr>
                                      <p:rCtr x="-27734" y="-93"/>
                                    </p:animMotion>
                                  </p:childTnLst>
                                </p:cTn>
                              </p:par>
                              <p:par>
                                <p:cTn id="7" presetID="42" presetClass="path" presetSubtype="0" accel="50000" decel="50000" fill="hold" grpId="0" nodeType="withEffect">
                                  <p:stCondLst>
                                    <p:cond delay="0"/>
                                  </p:stCondLst>
                                  <p:childTnLst>
                                    <p:animMotion origin="layout" path="M 3.54167E-6 4.44444E-6 L -0.24323 -0.00139 " pathEditMode="relative" rAng="0" ptsTypes="AA">
                                      <p:cBhvr>
                                        <p:cTn id="8" dur="1000" fill="hold"/>
                                        <p:tgtEl>
                                          <p:spTgt spid="5"/>
                                        </p:tgtEl>
                                        <p:attrNameLst>
                                          <p:attrName>ppt_x</p:attrName>
                                          <p:attrName>ppt_y</p:attrName>
                                        </p:attrNameLst>
                                      </p:cBhvr>
                                      <p:rCtr x="-12161" y="-69"/>
                                    </p:animMotion>
                                  </p:childTnLst>
                                </p:cTn>
                              </p:par>
                              <p:par>
                                <p:cTn id="9" presetID="42" presetClass="path" presetSubtype="0" accel="50000" decel="50000" fill="hold" grpId="0" nodeType="withEffect">
                                  <p:stCondLst>
                                    <p:cond delay="0"/>
                                  </p:stCondLst>
                                  <p:childTnLst>
                                    <p:animMotion origin="layout" path="M 3.125E-6 1.11111E-6 L -0.25664 -0.10556 " pathEditMode="relative" rAng="0" ptsTypes="AA">
                                      <p:cBhvr>
                                        <p:cTn id="10" dur="1000" fill="hold"/>
                                        <p:tgtEl>
                                          <p:spTgt spid="6"/>
                                        </p:tgtEl>
                                        <p:attrNameLst>
                                          <p:attrName>ppt_x</p:attrName>
                                          <p:attrName>ppt_y</p:attrName>
                                        </p:attrNameLst>
                                      </p:cBhvr>
                                      <p:rCtr x="-12839" y="-5278"/>
                                    </p:animMotion>
                                  </p:childTnLst>
                                </p:cTn>
                              </p:par>
                              <p:par>
                                <p:cTn id="11" presetID="42" presetClass="path" presetSubtype="0" accel="50000" decel="50000" fill="hold" grpId="0" nodeType="withEffect">
                                  <p:stCondLst>
                                    <p:cond delay="0"/>
                                  </p:stCondLst>
                                  <p:childTnLst>
                                    <p:animMotion origin="layout" path="M 4.58333E-6 2.22222E-6 L -0.30925 -0.01505 " pathEditMode="relative" rAng="0" ptsTypes="AA">
                                      <p:cBhvr>
                                        <p:cTn id="12" dur="1000" fill="hold"/>
                                        <p:tgtEl>
                                          <p:spTgt spid="7"/>
                                        </p:tgtEl>
                                        <p:attrNameLst>
                                          <p:attrName>ppt_x</p:attrName>
                                          <p:attrName>ppt_y</p:attrName>
                                        </p:attrNameLst>
                                      </p:cBhvr>
                                      <p:rCtr x="-15469" y="-764"/>
                                    </p:animMotion>
                                  </p:childTnLst>
                                </p:cTn>
                              </p:par>
                              <p:par>
                                <p:cTn id="13" presetID="42" presetClass="path" presetSubtype="0" accel="50000" decel="50000" fill="hold" grpId="0" nodeType="withEffect">
                                  <p:stCondLst>
                                    <p:cond delay="0"/>
                                  </p:stCondLst>
                                  <p:childTnLst>
                                    <p:animMotion origin="layout" path="M 2.08333E-7 -3.33333E-6 L -0.55247 -0.01435 " pathEditMode="relative" rAng="0" ptsTypes="AA">
                                      <p:cBhvr>
                                        <p:cTn id="14" dur="1000" fill="hold"/>
                                        <p:tgtEl>
                                          <p:spTgt spid="8"/>
                                        </p:tgtEl>
                                        <p:attrNameLst>
                                          <p:attrName>ppt_x</p:attrName>
                                          <p:attrName>ppt_y</p:attrName>
                                        </p:attrNameLst>
                                      </p:cBhvr>
                                      <p:rCtr x="-27630" y="-718"/>
                                    </p:animMotion>
                                  </p:childTnLst>
                                </p:cTn>
                              </p:par>
                              <p:par>
                                <p:cTn id="15" presetID="42" presetClass="path" presetSubtype="0" accel="50000" decel="50000" fill="hold" grpId="0" nodeType="withEffect">
                                  <p:stCondLst>
                                    <p:cond delay="0"/>
                                  </p:stCondLst>
                                  <p:childTnLst>
                                    <p:animMotion origin="layout" path="M -2.29167E-6 0.00555 L 0.29727 -0.0581 " pathEditMode="relative" rAng="0" ptsTypes="AA">
                                      <p:cBhvr>
                                        <p:cTn id="16" dur="1000" fill="hold"/>
                                        <p:tgtEl>
                                          <p:spTgt spid="9"/>
                                        </p:tgtEl>
                                        <p:attrNameLst>
                                          <p:attrName>ppt_x</p:attrName>
                                          <p:attrName>ppt_y</p:attrName>
                                        </p:attrNameLst>
                                      </p:cBhvr>
                                      <p:rCtr x="14857" y="-3194"/>
                                    </p:animMotion>
                                  </p:childTnLst>
                                </p:cTn>
                              </p:par>
                              <p:par>
                                <p:cTn id="17" presetID="42" presetClass="path" presetSubtype="0" accel="50000" decel="50000" fill="hold" grpId="0" nodeType="withEffect">
                                  <p:stCondLst>
                                    <p:cond delay="0"/>
                                  </p:stCondLst>
                                  <p:childTnLst>
                                    <p:animMotion origin="layout" path="M -1.04167E-6 2.59259E-6 L -0.42239 0.00324 " pathEditMode="relative" rAng="0" ptsTypes="AA">
                                      <p:cBhvr>
                                        <p:cTn id="18" dur="1000" fill="hold"/>
                                        <p:tgtEl>
                                          <p:spTgt spid="10"/>
                                        </p:tgtEl>
                                        <p:attrNameLst>
                                          <p:attrName>ppt_x</p:attrName>
                                          <p:attrName>ppt_y</p:attrName>
                                        </p:attrNameLst>
                                      </p:cBhvr>
                                      <p:rCtr x="-21120" y="162"/>
                                    </p:animMotion>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AEA Data Availability Policy (2018)</a:t>
            </a:r>
          </a:p>
        </p:txBody>
      </p:sp>
      <p:sp>
        <p:nvSpPr>
          <p:cNvPr id="3" name="Content Placeholder 2"/>
          <p:cNvSpPr>
            <a:spLocks noGrp="1"/>
          </p:cNvSpPr>
          <p:nvPr>
            <p:ph idx="1"/>
          </p:nvPr>
        </p:nvSpPr>
        <p:spPr>
          <a:xfrm>
            <a:off x="822960" y="1690688"/>
            <a:ext cx="10515600" cy="4351338"/>
          </a:xfrm>
        </p:spPr>
        <p:txBody>
          <a:bodyPr>
            <a:normAutofit/>
          </a:bodyPr>
          <a:lstStyle/>
          <a:p>
            <a:pPr marL="0" indent="0" fontAlgn="base">
              <a:buNone/>
            </a:pPr>
            <a:endParaRPr lang="en-US" b="1" u="sng" dirty="0"/>
          </a:p>
          <a:p>
            <a:pPr marL="0" indent="0" fontAlgn="base">
              <a:buNone/>
            </a:pPr>
            <a:r>
              <a:rPr lang="en-US" b="1" u="sng" dirty="0"/>
              <a:t>clearly and precisely </a:t>
            </a:r>
            <a:r>
              <a:rPr lang="en-US" dirty="0"/>
              <a:t>documented </a:t>
            </a:r>
          </a:p>
          <a:p>
            <a:pPr marL="0" indent="0" fontAlgn="base">
              <a:buNone/>
            </a:pPr>
            <a:r>
              <a:rPr lang="en-US" b="1" u="sng" dirty="0"/>
              <a:t>readily available</a:t>
            </a:r>
            <a:r>
              <a:rPr lang="en-US" dirty="0"/>
              <a:t> </a:t>
            </a:r>
          </a:p>
          <a:p>
            <a:pPr marL="0" indent="0" fontAlgn="base">
              <a:buNone/>
            </a:pPr>
            <a:r>
              <a:rPr lang="en-US" dirty="0"/>
              <a:t>must </a:t>
            </a:r>
            <a:r>
              <a:rPr lang="en-US" sz="3200" b="1" dirty="0"/>
              <a:t>provide</a:t>
            </a:r>
            <a:r>
              <a:rPr lang="en-US" dirty="0"/>
              <a:t>, </a:t>
            </a:r>
            <a:r>
              <a:rPr lang="en-US" sz="3200" b="1" dirty="0"/>
              <a:t>prior to publication</a:t>
            </a:r>
          </a:p>
          <a:p>
            <a:pPr marL="0" indent="0" fontAlgn="base">
              <a:buNone/>
            </a:pPr>
            <a:endParaRPr lang="en-US" dirty="0"/>
          </a:p>
          <a:p>
            <a:pPr marL="0" indent="0" fontAlgn="base">
              <a:buNone/>
            </a:pPr>
            <a:r>
              <a:rPr lang="en-US" dirty="0"/>
              <a:t>details </a:t>
            </a:r>
            <a:r>
              <a:rPr lang="en-US" sz="3200" b="1" dirty="0"/>
              <a:t>sufficient to permit replication</a:t>
            </a:r>
          </a:p>
          <a:p>
            <a:pPr marL="0" indent="0" fontAlgn="base">
              <a:buNone/>
            </a:pPr>
            <a:r>
              <a:rPr lang="en-US" sz="3200" b="1" dirty="0"/>
              <a:t>posted on the AEA website</a:t>
            </a:r>
            <a:r>
              <a:rPr lang="en-US" dirty="0"/>
              <a:t>. </a:t>
            </a:r>
          </a:p>
        </p:txBody>
      </p:sp>
    </p:spTree>
    <p:extLst>
      <p:ext uri="{BB962C8B-B14F-4D97-AF65-F5344CB8AC3E}">
        <p14:creationId xmlns:p14="http://schemas.microsoft.com/office/powerpoint/2010/main" val="2125971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July 16, 2019</a:t>
            </a:r>
            <a:endParaRPr lang="en-US" dirty="0">
              <a:solidFill>
                <a:schemeClr val="bg1"/>
              </a:solidFill>
            </a:endParaRPr>
          </a:p>
        </p:txBody>
      </p:sp>
    </p:spTree>
    <p:extLst>
      <p:ext uri="{BB962C8B-B14F-4D97-AF65-F5344CB8AC3E}">
        <p14:creationId xmlns:p14="http://schemas.microsoft.com/office/powerpoint/2010/main" val="18509424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89965" y="3802931"/>
            <a:ext cx="2203268" cy="51743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0193" y="2954064"/>
            <a:ext cx="7241177" cy="385433"/>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94760" y="2681203"/>
            <a:ext cx="7543800" cy="386862"/>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AEA Data &amp; Code Availability Policy (2019)</a:t>
            </a:r>
          </a:p>
        </p:txBody>
      </p:sp>
      <p:sp>
        <p:nvSpPr>
          <p:cNvPr id="7" name="Rectangle 6"/>
          <p:cNvSpPr/>
          <p:nvPr/>
        </p:nvSpPr>
        <p:spPr>
          <a:xfrm>
            <a:off x="5686696" y="4857587"/>
            <a:ext cx="5129349" cy="39107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normAutofit/>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t>
            </a:r>
            <a:r>
              <a:rPr lang="en-US" b="1" u="sng" dirty="0"/>
              <a:t>access to the data and code is clearly and precisely documented and is non-exclusive to the authors.</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a:solidFill>
                  <a:schemeClr val="bg1">
                    <a:lumMod val="75000"/>
                  </a:schemeClr>
                </a:solidFill>
              </a:rPr>
              <a:t>, </a:t>
            </a:r>
            <a:r>
              <a:rPr lang="en-US" sz="3200" b="1" dirty="0">
                <a:solidFill>
                  <a:schemeClr val="accent6">
                    <a:lumMod val="75000"/>
                  </a:schemeClr>
                </a:solidFill>
              </a:rPr>
              <a:t>prior to acceptance</a:t>
            </a:r>
            <a:r>
              <a:rPr lang="en-US" dirty="0">
                <a:solidFill>
                  <a:schemeClr val="bg1">
                    <a:lumMod val="75000"/>
                  </a:schemeClr>
                </a:solidFill>
              </a:rPr>
              <a:t>, the data, programs, and other details of the computations </a:t>
            </a:r>
            <a:r>
              <a:rPr lang="en-US" sz="3200" b="1" dirty="0">
                <a:solidFill>
                  <a:schemeClr val="accent4">
                    <a:lumMod val="75000"/>
                  </a:schemeClr>
                </a:solidFill>
              </a:rPr>
              <a:t>sufficient to permit replication</a:t>
            </a:r>
            <a:r>
              <a:rPr lang="en-US" dirty="0">
                <a:solidFill>
                  <a:schemeClr val="bg1">
                    <a:lumMod val="75000"/>
                  </a:schemeClr>
                </a:solidFill>
              </a:rPr>
              <a:t>, as well as </a:t>
            </a:r>
            <a:r>
              <a:rPr lang="en-US" b="1" dirty="0">
                <a:solidFill>
                  <a:schemeClr val="accent1">
                    <a:lumMod val="75000"/>
                  </a:schemeClr>
                </a:solidFill>
              </a:rPr>
              <a:t>information about access to data and programs.</a:t>
            </a:r>
          </a:p>
          <a:p>
            <a:endParaRPr lang="en-US" dirty="0"/>
          </a:p>
        </p:txBody>
      </p:sp>
    </p:spTree>
    <p:extLst>
      <p:ext uri="{BB962C8B-B14F-4D97-AF65-F5344CB8AC3E}">
        <p14:creationId xmlns:p14="http://schemas.microsoft.com/office/powerpoint/2010/main" val="3720326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0" y="1542732"/>
            <a:ext cx="6976319"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Narrow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Pure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Verification</a:t>
            </a:r>
            <a:r>
              <a:rPr lang="de-DE" sz="1400" dirty="0">
                <a:solidFill>
                  <a:schemeClr val="accent3">
                    <a:lumMod val="75000"/>
                  </a:schemeClr>
                </a:solidFill>
                <a:latin typeface="+mj-lt"/>
              </a:rPr>
              <a:t> (Clemens 2015)</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2" name="TextBox 1"/>
          <p:cNvSpPr txBox="1"/>
          <p:nvPr/>
        </p:nvSpPr>
        <p:spPr>
          <a:xfrm>
            <a:off x="861285" y="2091508"/>
            <a:ext cx="3276987" cy="369332"/>
          </a:xfrm>
          <a:prstGeom prst="rect">
            <a:avLst/>
          </a:prstGeom>
          <a:noFill/>
        </p:spPr>
        <p:txBody>
          <a:bodyPr wrap="none" rtlCol="0">
            <a:spAutoFit/>
          </a:bodyPr>
          <a:lstStyle/>
          <a:p>
            <a:r>
              <a:rPr lang="en-US" dirty="0">
                <a:solidFill>
                  <a:schemeClr val="bg2">
                    <a:lumMod val="75000"/>
                  </a:schemeClr>
                </a:solidFill>
              </a:rPr>
              <a:t>https://doi.org/10.17226/25303</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9229" y="240067"/>
            <a:ext cx="2397369" cy="3596054"/>
          </a:xfrm>
          <a:prstGeom prst="rect">
            <a:avLst/>
          </a:prstGeom>
        </p:spPr>
      </p:pic>
    </p:spTree>
    <p:extLst>
      <p:ext uri="{BB962C8B-B14F-4D97-AF65-F5344CB8AC3E}">
        <p14:creationId xmlns:p14="http://schemas.microsoft.com/office/powerpoint/2010/main" val="1666185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AEA DCAP (2018→2019)</a:t>
            </a:r>
          </a:p>
        </p:txBody>
      </p:sp>
      <p:sp>
        <p:nvSpPr>
          <p:cNvPr id="3" name="Content Placeholder 2"/>
          <p:cNvSpPr>
            <a:spLocks noGrp="1"/>
          </p:cNvSpPr>
          <p:nvPr>
            <p:ph idx="1"/>
          </p:nvPr>
        </p:nvSpPr>
        <p:spPr>
          <a:xfrm>
            <a:off x="838200" y="1825625"/>
            <a:ext cx="10515600" cy="1805849"/>
          </a:xfrm>
        </p:spPr>
        <p:txBody>
          <a:bodyPr>
            <a:normAutofit/>
          </a:bodyPr>
          <a:lstStyle/>
          <a:p>
            <a:pPr fontAlgn="base"/>
            <a:r>
              <a:rPr lang="en-US" dirty="0">
                <a:solidFill>
                  <a:schemeClr val="bg1">
                    <a:lumMod val="75000"/>
                  </a:schemeClr>
                </a:solidFill>
              </a:rPr>
              <a:t>These will be </a:t>
            </a:r>
            <a:r>
              <a:rPr lang="en-US" sz="3200" b="1" dirty="0">
                <a:solidFill>
                  <a:schemeClr val="accent5">
                    <a:lumMod val="75000"/>
                  </a:schemeClr>
                </a:solidFill>
              </a:rPr>
              <a:t>posted on the AEA website</a:t>
            </a:r>
            <a:r>
              <a:rPr lang="en-US" dirty="0">
                <a:solidFill>
                  <a:schemeClr val="bg1">
                    <a:lumMod val="75000"/>
                  </a:schemeClr>
                </a:solidFill>
              </a:rPr>
              <a:t>. The Editor should be notified at the time of submission if the data used in a paper are proprietary or if, for some other reason, the requirements above cannot be met.</a:t>
            </a:r>
          </a:p>
        </p:txBody>
      </p:sp>
      <p:sp>
        <p:nvSpPr>
          <p:cNvPr id="4" name="Content Placeholder 2"/>
          <p:cNvSpPr txBox="1">
            <a:spLocks/>
          </p:cNvSpPr>
          <p:nvPr/>
        </p:nvSpPr>
        <p:spPr>
          <a:xfrm>
            <a:off x="838200" y="3766411"/>
            <a:ext cx="10515600" cy="3091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5" name="Rectangle 4"/>
          <p:cNvSpPr/>
          <p:nvPr/>
        </p:nvSpPr>
        <p:spPr>
          <a:xfrm>
            <a:off x="1056443" y="1825625"/>
            <a:ext cx="10297357" cy="1636666"/>
          </a:xfrm>
          <a:prstGeom prst="rect">
            <a:avLst/>
          </a:prstGeom>
          <a:solidFill>
            <a:schemeClr val="bg2">
              <a:lumMod val="90000"/>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own Arrow 5"/>
          <p:cNvSpPr/>
          <p:nvPr/>
        </p:nvSpPr>
        <p:spPr>
          <a:xfrm>
            <a:off x="5154967" y="3116570"/>
            <a:ext cx="1882066" cy="5149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056443" y="3766411"/>
            <a:ext cx="10282117" cy="30250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sz="2000" dirty="0">
                <a:solidFill>
                  <a:schemeClr val="bg1">
                    <a:lumMod val="75000"/>
                  </a:schemeClr>
                </a:solidFill>
              </a:rPr>
              <a:t>Data and programs should </a:t>
            </a:r>
            <a:r>
              <a:rPr lang="en-US" sz="3600" b="1" dirty="0">
                <a:solidFill>
                  <a:schemeClr val="accent1">
                    <a:lumMod val="75000"/>
                  </a:schemeClr>
                </a:solidFill>
              </a:rPr>
              <a:t>be archived in the AEA Data and Code Repository</a:t>
            </a:r>
            <a:r>
              <a:rPr lang="en-US" sz="2000" dirty="0">
                <a:solidFill>
                  <a:schemeClr val="bg1">
                    <a:lumMod val="75000"/>
                  </a:schemeClr>
                </a:solidFill>
              </a:rPr>
              <a:t>. Authors will </a:t>
            </a:r>
            <a:r>
              <a:rPr lang="en-US" sz="2000" b="1" dirty="0">
                <a:solidFill>
                  <a:schemeClr val="accent4">
                    <a:lumMod val="75000"/>
                  </a:schemeClr>
                </a:solidFill>
              </a:rPr>
              <a:t>provide access </a:t>
            </a:r>
            <a:r>
              <a:rPr lang="en-US" sz="2000" dirty="0">
                <a:solidFill>
                  <a:schemeClr val="bg1">
                    <a:lumMod val="75000"/>
                  </a:schemeClr>
                </a:solidFill>
              </a:rPr>
              <a:t>to editors and reviewers, if requested</a:t>
            </a:r>
            <a:r>
              <a:rPr lang="en-US" sz="2000" b="1" dirty="0">
                <a:solidFill>
                  <a:schemeClr val="accent4">
                    <a:lumMod val="75000"/>
                  </a:schemeClr>
                </a:solidFill>
              </a:rPr>
              <a:t>, to both data and programs prior to acceptance</a:t>
            </a:r>
            <a:r>
              <a:rPr lang="en-US" sz="2000" dirty="0">
                <a:solidFill>
                  <a:schemeClr val="bg1">
                    <a:lumMod val="75000"/>
                  </a:schemeClr>
                </a:solidFill>
              </a:rPr>
              <a:t>. The Editor should be notified at the time of submission if access to the data used in a paper is restricted or limited, or if, for some other reason, the requirements above cannot be met. </a:t>
            </a:r>
            <a:r>
              <a:rPr lang="en-US" sz="2000" b="1" dirty="0">
                <a:solidFill>
                  <a:schemeClr val="accent6">
                    <a:lumMod val="75000"/>
                  </a:schemeClr>
                </a:solidFill>
              </a:rPr>
              <a:t>The AEA Data Editor will assess compliance with this policy, and will verify the accuracy of the information prior to acceptance by the Editor.</a:t>
            </a:r>
          </a:p>
        </p:txBody>
      </p:sp>
    </p:spTree>
    <p:extLst>
      <p:ext uri="{BB962C8B-B14F-4D97-AF65-F5344CB8AC3E}">
        <p14:creationId xmlns:p14="http://schemas.microsoft.com/office/powerpoint/2010/main" val="3160236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P spid="5" grpId="0" animBg="1"/>
      <p:bldP spid="6" grpId="0" animBg="1"/>
      <p:bldP spid="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2" name="Rectangle 1"/>
          <p:cNvSpPr/>
          <p:nvPr/>
        </p:nvSpPr>
        <p:spPr>
          <a:xfrm>
            <a:off x="838200" y="1690688"/>
            <a:ext cx="9601940" cy="175384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3534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AEA Pre-Publication Verification</a:t>
            </a:r>
          </a:p>
        </p:txBody>
      </p:sp>
      <p:sp>
        <p:nvSpPr>
          <p:cNvPr id="3" name="Content Placeholder 2"/>
          <p:cNvSpPr>
            <a:spLocks noGrp="1"/>
          </p:cNvSpPr>
          <p:nvPr>
            <p:ph idx="1"/>
          </p:nvPr>
        </p:nvSpPr>
        <p:spPr/>
        <p:txBody>
          <a:bodyPr/>
          <a:lstStyle/>
          <a:p>
            <a:r>
              <a:rPr lang="en-US" dirty="0"/>
              <a:t>Every paper that receives a “conditional acceptance” is verified</a:t>
            </a:r>
          </a:p>
          <a:p>
            <a:pPr lvl="1"/>
            <a:r>
              <a:rPr lang="en-US" i="1" dirty="0"/>
              <a:t>Data citations</a:t>
            </a:r>
          </a:p>
          <a:p>
            <a:pPr lvl="1"/>
            <a:r>
              <a:rPr lang="en-US" i="1" dirty="0"/>
              <a:t>Quality of README</a:t>
            </a:r>
          </a:p>
          <a:p>
            <a:pPr lvl="1"/>
            <a:r>
              <a:rPr lang="en-US" i="1" dirty="0"/>
              <a:t>Quality of code</a:t>
            </a:r>
          </a:p>
          <a:p>
            <a:pPr lvl="1"/>
            <a:r>
              <a:rPr lang="en-US" i="1" dirty="0"/>
              <a:t>Reproducibility of code</a:t>
            </a:r>
          </a:p>
          <a:p>
            <a:pPr lvl="1"/>
            <a:r>
              <a:rPr lang="en-US" i="1" dirty="0"/>
              <a:t>Quality of metadata in the repository</a:t>
            </a:r>
          </a:p>
          <a:p>
            <a:pPr lvl="1"/>
            <a:endParaRPr lang="en-US" i="1" dirty="0"/>
          </a:p>
          <a:p>
            <a:pPr lvl="1"/>
            <a:endParaRPr lang="en-US" i="1" dirty="0">
              <a:solidFill>
                <a:schemeClr val="bg2">
                  <a:lumMod val="75000"/>
                </a:schemeClr>
              </a:solidFill>
            </a:endParaRPr>
          </a:p>
        </p:txBody>
      </p:sp>
    </p:spTree>
    <p:extLst>
      <p:ext uri="{BB962C8B-B14F-4D97-AF65-F5344CB8AC3E}">
        <p14:creationId xmlns:p14="http://schemas.microsoft.com/office/powerpoint/2010/main" val="15743076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flipH="1">
            <a:off x="1741378" y="3094850"/>
            <a:ext cx="1674802" cy="966468"/>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748975">
                  <a:extLst>
                    <a:ext uri="{9D8B030D-6E8A-4147-A177-3AD203B41FA5}">
                      <a16:colId xmlns:a16="http://schemas.microsoft.com/office/drawing/2014/main" val="3059663525"/>
                    </a:ext>
                  </a:extLst>
                </a:gridCol>
                <a:gridCol w="1447359">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a:t>Same data</a:t>
                      </a:r>
                    </a:p>
                  </a:txBody>
                  <a:tcPr/>
                </a:tc>
                <a:tc>
                  <a:txBody>
                    <a:bodyPr/>
                    <a:lstStyle/>
                    <a:p>
                      <a:r>
                        <a:rPr lang="en-US" dirty="0"/>
                        <a:t>Same code</a:t>
                      </a:r>
                    </a:p>
                  </a:txBody>
                  <a:tcPr/>
                </a:tc>
                <a:tc>
                  <a:txBody>
                    <a:bodyPr/>
                    <a:lstStyle/>
                    <a:p>
                      <a:r>
                        <a:rPr lang="en-US" dirty="0"/>
                        <a:t>Same methods</a:t>
                      </a:r>
                    </a:p>
                  </a:txBody>
                  <a:tcPr/>
                </a:tc>
                <a:tc>
                  <a:txBody>
                    <a:bodyPr/>
                    <a:lstStyle/>
                    <a:p>
                      <a:r>
                        <a:rPr lang="en-US" dirty="0"/>
                        <a:t>Same context</a:t>
                      </a: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1960196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Reproducibility Check</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4480" y="1690688"/>
            <a:ext cx="7886700" cy="3513963"/>
          </a:xfrm>
        </p:spPr>
      </p:pic>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967252" y="3957148"/>
            <a:ext cx="3742509" cy="2495006"/>
          </a:xfrm>
          <a:prstGeom prst="rect">
            <a:avLst/>
          </a:prstGeom>
        </p:spPr>
      </p:pic>
    </p:spTree>
    <p:extLst>
      <p:ext uri="{BB962C8B-B14F-4D97-AF65-F5344CB8AC3E}">
        <p14:creationId xmlns:p14="http://schemas.microsoft.com/office/powerpoint/2010/main" val="29569893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is doing that?</a:t>
            </a:r>
          </a:p>
        </p:txBody>
      </p:sp>
      <p:sp>
        <p:nvSpPr>
          <p:cNvPr id="3" name="Content Placeholder 2"/>
          <p:cNvSpPr>
            <a:spLocks noGrp="1"/>
          </p:cNvSpPr>
          <p:nvPr>
            <p:ph idx="1"/>
          </p:nvPr>
        </p:nvSpPr>
        <p:spPr/>
        <p:txBody>
          <a:bodyPr>
            <a:normAutofit fontScale="85000" lnSpcReduction="10000"/>
          </a:bodyPr>
          <a:lstStyle/>
          <a:p>
            <a:r>
              <a:rPr lang="en-US" u="sng" dirty="0"/>
              <a:t>Earlier reproducibility work</a:t>
            </a:r>
            <a:r>
              <a:rPr lang="en-US" dirty="0"/>
              <a:t>: </a:t>
            </a:r>
            <a:r>
              <a:rPr lang="en-US" b="1" dirty="0"/>
              <a:t>Flavio </a:t>
            </a:r>
            <a:r>
              <a:rPr lang="en-US" b="1" dirty="0" err="1"/>
              <a:t>Stanchi</a:t>
            </a:r>
            <a:r>
              <a:rPr lang="en-US" b="1" dirty="0"/>
              <a:t> </a:t>
            </a:r>
            <a:r>
              <a:rPr lang="en-US" dirty="0"/>
              <a:t>(now at </a:t>
            </a:r>
            <a:r>
              <a:rPr lang="en-US" dirty="0" err="1"/>
              <a:t>AirBnb</a:t>
            </a:r>
            <a:r>
              <a:rPr lang="en-US" dirty="0"/>
              <a:t>), </a:t>
            </a:r>
            <a:r>
              <a:rPr lang="en-US" b="1" dirty="0" err="1"/>
              <a:t>Sylverie</a:t>
            </a:r>
            <a:r>
              <a:rPr lang="en-US" b="1" dirty="0"/>
              <a:t> Herbert</a:t>
            </a:r>
            <a:r>
              <a:rPr lang="en-US" dirty="0"/>
              <a:t> (on the market), </a:t>
            </a:r>
            <a:r>
              <a:rPr lang="en-US" b="1" dirty="0" err="1"/>
              <a:t>Hautahi</a:t>
            </a:r>
            <a:r>
              <a:rPr lang="en-US" b="1" dirty="0"/>
              <a:t> </a:t>
            </a:r>
            <a:r>
              <a:rPr lang="en-US" b="1" dirty="0" err="1"/>
              <a:t>Kingi</a:t>
            </a:r>
            <a:r>
              <a:rPr lang="en-US" dirty="0"/>
              <a:t> (</a:t>
            </a:r>
            <a:r>
              <a:rPr lang="en-US" dirty="0" err="1"/>
              <a:t>Impaq</a:t>
            </a:r>
            <a:r>
              <a:rPr lang="en-US" dirty="0"/>
              <a:t>)</a:t>
            </a:r>
          </a:p>
          <a:p>
            <a:r>
              <a:rPr lang="en-US" u="sng" dirty="0"/>
              <a:t>Current lead graduate students</a:t>
            </a:r>
            <a:r>
              <a:rPr lang="en-US" dirty="0"/>
              <a:t>: </a:t>
            </a:r>
            <a:r>
              <a:rPr lang="en-US" b="1" dirty="0"/>
              <a:t>David </a:t>
            </a:r>
            <a:r>
              <a:rPr lang="en-US" b="1" dirty="0" err="1"/>
              <a:t>Wasser</a:t>
            </a:r>
            <a:r>
              <a:rPr lang="en-US" b="1" dirty="0"/>
              <a:t> </a:t>
            </a:r>
            <a:r>
              <a:rPr lang="en-US" dirty="0"/>
              <a:t>(until Dec 2019), </a:t>
            </a:r>
            <a:r>
              <a:rPr lang="en-US" b="1" dirty="0"/>
              <a:t>Meredith Welch </a:t>
            </a:r>
            <a:r>
              <a:rPr lang="en-US" dirty="0"/>
              <a:t>(since Jan 2020)</a:t>
            </a:r>
          </a:p>
          <a:p>
            <a:r>
              <a:rPr lang="en-US" u="sng" dirty="0"/>
              <a:t>Current and past undergraduate students</a:t>
            </a:r>
            <a:r>
              <a:rPr lang="en-US" dirty="0"/>
              <a:t>: Alexia Ge, Anthony Peraza, Craig Schulman, Elijah B. Ruiz, Gabriel Bond, Jason S. Katz, </a:t>
            </a:r>
            <a:r>
              <a:rPr lang="en-US" dirty="0" err="1">
                <a:solidFill>
                  <a:schemeClr val="accent1">
                    <a:lumMod val="75000"/>
                  </a:schemeClr>
                </a:solidFill>
              </a:rPr>
              <a:t>Jeong</a:t>
            </a:r>
            <a:r>
              <a:rPr lang="en-US" dirty="0">
                <a:solidFill>
                  <a:schemeClr val="accent1">
                    <a:lumMod val="75000"/>
                  </a:schemeClr>
                </a:solidFill>
              </a:rPr>
              <a:t> Hyun Lee</a:t>
            </a:r>
            <a:r>
              <a:rPr lang="en-US" dirty="0"/>
              <a:t>, </a:t>
            </a:r>
            <a:r>
              <a:rPr lang="en-US" dirty="0" err="1">
                <a:solidFill>
                  <a:schemeClr val="accent1">
                    <a:lumMod val="75000"/>
                  </a:schemeClr>
                </a:solidFill>
              </a:rPr>
              <a:t>Jiayin</a:t>
            </a:r>
            <a:r>
              <a:rPr lang="en-US" dirty="0">
                <a:solidFill>
                  <a:schemeClr val="accent1">
                    <a:lumMod val="75000"/>
                  </a:schemeClr>
                </a:solidFill>
              </a:rPr>
              <a:t> Song</a:t>
            </a:r>
            <a:r>
              <a:rPr lang="en-US" dirty="0"/>
              <a:t>, John Park, </a:t>
            </a:r>
            <a:r>
              <a:rPr lang="en-US" dirty="0">
                <a:solidFill>
                  <a:schemeClr val="accent1">
                    <a:lumMod val="75000"/>
                  </a:schemeClr>
                </a:solidFill>
              </a:rPr>
              <a:t>Joshua Passel</a:t>
            </a:r>
            <a:r>
              <a:rPr lang="en-US" dirty="0"/>
              <a:t>, </a:t>
            </a:r>
            <a:r>
              <a:rPr lang="en-US" dirty="0" err="1"/>
              <a:t>Kirubeal</a:t>
            </a:r>
            <a:r>
              <a:rPr lang="en-US" dirty="0"/>
              <a:t> T. </a:t>
            </a:r>
            <a:r>
              <a:rPr lang="en-US" dirty="0" err="1"/>
              <a:t>Wondimu</a:t>
            </a:r>
            <a:r>
              <a:rPr lang="en-US" dirty="0"/>
              <a:t>, </a:t>
            </a:r>
            <a:r>
              <a:rPr lang="en-US" dirty="0" err="1"/>
              <a:t>Linchen</a:t>
            </a:r>
            <a:r>
              <a:rPr lang="en-US" dirty="0"/>
              <a:t> Zhang, </a:t>
            </a:r>
            <a:r>
              <a:rPr lang="en-US" dirty="0">
                <a:solidFill>
                  <a:schemeClr val="accent1">
                    <a:lumMod val="75000"/>
                  </a:schemeClr>
                </a:solidFill>
              </a:rPr>
              <a:t>Louis Liu, Luis Lopez Cabrera</a:t>
            </a:r>
            <a:r>
              <a:rPr lang="en-US" dirty="0"/>
              <a:t>, Luke O’Leary, </a:t>
            </a:r>
            <a:r>
              <a:rPr lang="en-US" dirty="0">
                <a:solidFill>
                  <a:schemeClr val="accent1">
                    <a:lumMod val="75000"/>
                  </a:schemeClr>
                </a:solidFill>
              </a:rPr>
              <a:t>Mary-Jo </a:t>
            </a:r>
            <a:r>
              <a:rPr lang="en-US" dirty="0" err="1">
                <a:solidFill>
                  <a:schemeClr val="accent1">
                    <a:lumMod val="75000"/>
                  </a:schemeClr>
                </a:solidFill>
              </a:rPr>
              <a:t>Ajiduah</a:t>
            </a:r>
            <a:r>
              <a:rPr lang="en-US" dirty="0"/>
              <a:t>, </a:t>
            </a:r>
            <a:r>
              <a:rPr lang="en-US" b="1" dirty="0"/>
              <a:t>Naomi Li</a:t>
            </a:r>
            <a:r>
              <a:rPr lang="en-US" dirty="0"/>
              <a:t>, Nicholas Swan, </a:t>
            </a:r>
            <a:r>
              <a:rPr lang="en-US" dirty="0" err="1"/>
              <a:t>Nishat</a:t>
            </a:r>
            <a:r>
              <a:rPr lang="en-US" dirty="0"/>
              <a:t> </a:t>
            </a:r>
            <a:r>
              <a:rPr lang="en-US" dirty="0" err="1"/>
              <a:t>Peuly</a:t>
            </a:r>
            <a:r>
              <a:rPr lang="en-US" dirty="0"/>
              <a:t>, </a:t>
            </a:r>
            <a:r>
              <a:rPr lang="en-US" b="1" dirty="0"/>
              <a:t>Ryan Ali</a:t>
            </a:r>
            <a:r>
              <a:rPr lang="en-US" dirty="0"/>
              <a:t>, Samuel Frey, </a:t>
            </a:r>
            <a:r>
              <a:rPr lang="en-US" dirty="0" err="1"/>
              <a:t>Siyang</a:t>
            </a:r>
            <a:r>
              <a:rPr lang="en-US" dirty="0"/>
              <a:t> (Elaine) Yu, </a:t>
            </a:r>
            <a:r>
              <a:rPr lang="en-US" b="1" dirty="0"/>
              <a:t>Steve </a:t>
            </a:r>
            <a:r>
              <a:rPr lang="en-US" b="1" dirty="0" err="1"/>
              <a:t>Yeh</a:t>
            </a:r>
            <a:r>
              <a:rPr lang="en-US" dirty="0"/>
              <a:t>, </a:t>
            </a:r>
            <a:r>
              <a:rPr lang="en-US" dirty="0" err="1">
                <a:solidFill>
                  <a:schemeClr val="accent1">
                    <a:lumMod val="75000"/>
                  </a:schemeClr>
                </a:solidFill>
              </a:rPr>
              <a:t>Weilun</a:t>
            </a:r>
            <a:r>
              <a:rPr lang="en-US" dirty="0">
                <a:solidFill>
                  <a:schemeClr val="accent1">
                    <a:lumMod val="75000"/>
                  </a:schemeClr>
                </a:solidFill>
              </a:rPr>
              <a:t> Shi</a:t>
            </a:r>
            <a:r>
              <a:rPr lang="en-US" dirty="0"/>
              <a:t>, William Hernandez, </a:t>
            </a:r>
            <a:r>
              <a:rPr lang="en-US" dirty="0" err="1">
                <a:solidFill>
                  <a:schemeClr val="accent1">
                    <a:lumMod val="75000"/>
                  </a:schemeClr>
                </a:solidFill>
              </a:rPr>
              <a:t>Yanyun</a:t>
            </a:r>
            <a:r>
              <a:rPr lang="en-US" dirty="0">
                <a:solidFill>
                  <a:schemeClr val="accent1">
                    <a:lumMod val="75000"/>
                  </a:schemeClr>
                </a:solidFill>
              </a:rPr>
              <a:t> (Iris) Chen</a:t>
            </a:r>
            <a:r>
              <a:rPr lang="en-US" dirty="0"/>
              <a:t>, Yuan-</a:t>
            </a:r>
            <a:r>
              <a:rPr lang="en-US" dirty="0" err="1"/>
              <a:t>Hsuan</a:t>
            </a:r>
            <a:r>
              <a:rPr lang="en-US" dirty="0"/>
              <a:t> (Sharon) Lin, </a:t>
            </a:r>
            <a:r>
              <a:rPr lang="en-US" dirty="0" err="1">
                <a:solidFill>
                  <a:schemeClr val="accent1">
                    <a:lumMod val="75000"/>
                  </a:schemeClr>
                </a:solidFill>
              </a:rPr>
              <a:t>Zebang</a:t>
            </a:r>
            <a:r>
              <a:rPr lang="en-US" dirty="0">
                <a:solidFill>
                  <a:schemeClr val="accent1">
                    <a:lumMod val="75000"/>
                  </a:schemeClr>
                </a:solidFill>
              </a:rPr>
              <a:t> Xu</a:t>
            </a:r>
            <a:r>
              <a:rPr lang="en-US" dirty="0"/>
              <a:t>, Xing Su, </a:t>
            </a:r>
            <a:r>
              <a:rPr lang="en-US" dirty="0" err="1"/>
              <a:t>Jiazhen</a:t>
            </a:r>
            <a:r>
              <a:rPr lang="en-US" dirty="0"/>
              <a:t> Tan , </a:t>
            </a:r>
            <a:r>
              <a:rPr lang="en-US" dirty="0" err="1"/>
              <a:t>Xueshi</a:t>
            </a:r>
            <a:r>
              <a:rPr lang="en-US" dirty="0"/>
              <a:t> Su, </a:t>
            </a:r>
            <a:r>
              <a:rPr lang="en-US" dirty="0" err="1"/>
              <a:t>Vendela</a:t>
            </a:r>
            <a:r>
              <a:rPr lang="en-US" dirty="0"/>
              <a:t> Norman, Anderson Park, </a:t>
            </a:r>
            <a:r>
              <a:rPr lang="en-US" i="1" dirty="0" err="1"/>
              <a:t>Nehedin</a:t>
            </a:r>
            <a:r>
              <a:rPr lang="en-US" i="1" dirty="0"/>
              <a:t> Juarez, </a:t>
            </a:r>
            <a:r>
              <a:rPr lang="en-US" i="1" dirty="0" err="1"/>
              <a:t>Rubal</a:t>
            </a:r>
            <a:r>
              <a:rPr lang="en-US" i="1" dirty="0"/>
              <a:t> Mistry, </a:t>
            </a:r>
            <a:r>
              <a:rPr lang="en-US" i="1" dirty="0" err="1"/>
              <a:t>Syon</a:t>
            </a:r>
            <a:r>
              <a:rPr lang="en-US" i="1" dirty="0"/>
              <a:t> </a:t>
            </a:r>
            <a:r>
              <a:rPr lang="en-US" i="1" dirty="0" err="1"/>
              <a:t>Verma</a:t>
            </a:r>
            <a:r>
              <a:rPr lang="en-US" i="1" dirty="0"/>
              <a:t>, William Silverman, Zechariah </a:t>
            </a:r>
            <a:r>
              <a:rPr lang="en-US" i="1" dirty="0" err="1"/>
              <a:t>Karsana</a:t>
            </a:r>
            <a:endParaRPr lang="en-US" i="1" dirty="0"/>
          </a:p>
          <a:p>
            <a:r>
              <a:rPr lang="en-US" u="sng" dirty="0"/>
              <a:t>Other graduate students</a:t>
            </a:r>
            <a:r>
              <a:rPr lang="en-US" dirty="0"/>
              <a:t>: Aviv </a:t>
            </a:r>
            <a:r>
              <a:rPr lang="en-US" dirty="0" err="1"/>
              <a:t>Caspi</a:t>
            </a:r>
            <a:r>
              <a:rPr lang="en-US" dirty="0"/>
              <a:t>, Leah Kim</a:t>
            </a:r>
          </a:p>
        </p:txBody>
      </p:sp>
    </p:spTree>
    <p:extLst>
      <p:ext uri="{BB962C8B-B14F-4D97-AF65-F5344CB8AC3E}">
        <p14:creationId xmlns:p14="http://schemas.microsoft.com/office/powerpoint/2010/main" val="25490764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4AF8F-F213-4D6A-B8D4-6C51FA80B1D2}"/>
              </a:ext>
            </a:extLst>
          </p:cNvPr>
          <p:cNvSpPr>
            <a:spLocks noGrp="1"/>
          </p:cNvSpPr>
          <p:nvPr>
            <p:ph type="title"/>
          </p:nvPr>
        </p:nvSpPr>
        <p:spPr>
          <a:xfrm>
            <a:off x="1554480" y="365125"/>
            <a:ext cx="9784080" cy="1325563"/>
          </a:xfrm>
        </p:spPr>
        <p:txBody>
          <a:bodyPr/>
          <a:lstStyle/>
          <a:p>
            <a:r>
              <a:rPr lang="en-US" dirty="0"/>
              <a:t>Goal: Improve reproducibility</a:t>
            </a:r>
          </a:p>
        </p:txBody>
      </p:sp>
      <p:graphicFrame>
        <p:nvGraphicFramePr>
          <p:cNvPr id="5" name="Content Placeholder 4"/>
          <p:cNvGraphicFramePr>
            <a:graphicFrameLocks noGrp="1"/>
          </p:cNvGraphicFramePr>
          <p:nvPr>
            <p:ph idx="1"/>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Straight Arrow Connector 5"/>
          <p:cNvCxnSpPr/>
          <p:nvPr/>
        </p:nvCxnSpPr>
        <p:spPr>
          <a:xfrm flipH="1" flipV="1">
            <a:off x="10489720" y="2260122"/>
            <a:ext cx="17254" cy="2070338"/>
          </a:xfrm>
          <a:prstGeom prst="straightConnector1">
            <a:avLst/>
          </a:prstGeom>
          <a:ln w="1270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17513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Verifying Data and Code Deposits</a:t>
            </a:r>
          </a:p>
        </p:txBody>
      </p:sp>
      <p:sp>
        <p:nvSpPr>
          <p:cNvPr id="3" name="Content Placeholder 2"/>
          <p:cNvSpPr>
            <a:spLocks noGrp="1"/>
          </p:cNvSpPr>
          <p:nvPr>
            <p:ph sz="half" idx="1"/>
          </p:nvPr>
        </p:nvSpPr>
        <p:spPr/>
        <p:txBody>
          <a:bodyPr/>
          <a:lstStyle/>
          <a:p>
            <a:pPr lvl="1"/>
            <a:r>
              <a:rPr lang="en-US" dirty="0"/>
              <a:t>Check README </a:t>
            </a:r>
          </a:p>
          <a:p>
            <a:pPr lvl="2"/>
            <a:r>
              <a:rPr lang="en-US" dirty="0"/>
              <a:t>Legible? Intelligible? Complete?</a:t>
            </a:r>
          </a:p>
          <a:p>
            <a:pPr lvl="1"/>
            <a:r>
              <a:rPr lang="en-US" dirty="0"/>
              <a:t>Check Code</a:t>
            </a:r>
          </a:p>
          <a:p>
            <a:pPr lvl="2"/>
            <a:r>
              <a:rPr lang="en-US" dirty="0"/>
              <a:t>Where is Table 1? Figure 1? Could this work?</a:t>
            </a:r>
          </a:p>
          <a:p>
            <a:pPr lvl="1"/>
            <a:r>
              <a:rPr lang="en-US" dirty="0"/>
              <a:t>Check Access Rights</a:t>
            </a:r>
          </a:p>
          <a:p>
            <a:pPr lvl="2"/>
            <a:r>
              <a:rPr lang="en-US" dirty="0"/>
              <a:t>Can the author provides us with data?</a:t>
            </a:r>
          </a:p>
          <a:p>
            <a:pPr lvl="2"/>
            <a:r>
              <a:rPr lang="en-US" dirty="0"/>
              <a:t>Does the data access as described work?</a:t>
            </a:r>
          </a:p>
        </p:txBody>
      </p:sp>
      <p:pic>
        <p:nvPicPr>
          <p:cNvPr id="5" name="Content Placeholder 4"/>
          <p:cNvPicPr>
            <a:picLocks noGrp="1" noChangeAspect="1"/>
          </p:cNvPicPr>
          <p:nvPr>
            <p:ph sz="half" idx="2"/>
          </p:nvPr>
        </p:nvPicPr>
        <p:blipFill>
          <a:blip r:embed="rId2" cstate="hqprint">
            <a:extLst>
              <a:ext uri="{28A0092B-C50C-407E-A947-70E740481C1C}">
                <a14:useLocalDpi xmlns:a14="http://schemas.microsoft.com/office/drawing/2010/main" val="0"/>
              </a:ext>
            </a:extLst>
          </a:blip>
          <a:stretch>
            <a:fillRect/>
          </a:stretch>
        </p:blipFill>
        <p:spPr>
          <a:xfrm>
            <a:off x="6891251" y="2754385"/>
            <a:ext cx="3743498" cy="2493818"/>
          </a:xfrm>
          <a:prstGeom prst="rect">
            <a:avLst/>
          </a:prstGeom>
        </p:spPr>
      </p:pic>
    </p:spTree>
    <p:extLst>
      <p:ext uri="{BB962C8B-B14F-4D97-AF65-F5344CB8AC3E}">
        <p14:creationId xmlns:p14="http://schemas.microsoft.com/office/powerpoint/2010/main" val="37327569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78735" y="365125"/>
            <a:ext cx="12370735" cy="5805018"/>
          </a:xfrm>
          <a:prstGeom prst="rect">
            <a:avLst/>
          </a:prstGeom>
        </p:spPr>
      </p:pic>
    </p:spTree>
    <p:extLst>
      <p:ext uri="{BB962C8B-B14F-4D97-AF65-F5344CB8AC3E}">
        <p14:creationId xmlns:p14="http://schemas.microsoft.com/office/powerpoint/2010/main" val="30563786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hlinkClick r:id="rId2"/>
          </p:cNvPr>
          <p:cNvPicPr>
            <a:picLocks noGrp="1" noChangeAspect="1"/>
          </p:cNvPicPr>
          <p:nvPr>
            <p:ph idx="4294967295"/>
          </p:nvPr>
        </p:nvPicPr>
        <p:blipFill>
          <a:blip r:embed="rId3"/>
          <a:stretch>
            <a:fillRect/>
          </a:stretch>
        </p:blipFill>
        <p:spPr>
          <a:xfrm>
            <a:off x="216816" y="17463"/>
            <a:ext cx="11717338" cy="6840537"/>
          </a:xfrm>
          <a:prstGeom prst="rect">
            <a:avLst/>
          </a:prstGeom>
        </p:spPr>
      </p:pic>
    </p:spTree>
    <p:extLst>
      <p:ext uri="{BB962C8B-B14F-4D97-AF65-F5344CB8AC3E}">
        <p14:creationId xmlns:p14="http://schemas.microsoft.com/office/powerpoint/2010/main" val="40801851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flipH="1">
            <a:off x="1741378" y="3094850"/>
            <a:ext cx="1674802" cy="966468"/>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748975">
                  <a:extLst>
                    <a:ext uri="{9D8B030D-6E8A-4147-A177-3AD203B41FA5}">
                      <a16:colId xmlns:a16="http://schemas.microsoft.com/office/drawing/2014/main" val="3059663525"/>
                    </a:ext>
                  </a:extLst>
                </a:gridCol>
                <a:gridCol w="1447359">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a:t>Same data</a:t>
                      </a:r>
                    </a:p>
                  </a:txBody>
                  <a:tcPr/>
                </a:tc>
                <a:tc>
                  <a:txBody>
                    <a:bodyPr/>
                    <a:lstStyle/>
                    <a:p>
                      <a:r>
                        <a:rPr lang="en-US" dirty="0"/>
                        <a:t>Same code</a:t>
                      </a:r>
                    </a:p>
                  </a:txBody>
                  <a:tcPr/>
                </a:tc>
                <a:tc>
                  <a:txBody>
                    <a:bodyPr/>
                    <a:lstStyle/>
                    <a:p>
                      <a:r>
                        <a:rPr lang="en-US" dirty="0"/>
                        <a:t>Same methods</a:t>
                      </a:r>
                    </a:p>
                  </a:txBody>
                  <a:tcPr/>
                </a:tc>
                <a:tc>
                  <a:txBody>
                    <a:bodyPr/>
                    <a:lstStyle/>
                    <a:p>
                      <a:r>
                        <a:rPr lang="en-US" dirty="0"/>
                        <a:t>Same context</a:t>
                      </a: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66517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Stats on reproduced articles</a:t>
            </a:r>
          </a:p>
        </p:txBody>
      </p:sp>
      <p:sp>
        <p:nvSpPr>
          <p:cNvPr id="10" name="Content Placeholder 9"/>
          <p:cNvSpPr>
            <a:spLocks noGrp="1"/>
          </p:cNvSpPr>
          <p:nvPr>
            <p:ph sz="half" idx="1"/>
          </p:nvPr>
        </p:nvSpPr>
        <p:spPr/>
        <p:txBody>
          <a:bodyPr/>
          <a:lstStyle/>
          <a:p>
            <a:pPr marL="0" indent="0">
              <a:buNone/>
            </a:pPr>
            <a:r>
              <a:rPr lang="en-US" dirty="0"/>
              <a:t>Between July 16, 2019, and November 28, 2019 (4.5 </a:t>
            </a:r>
            <a:r>
              <a:rPr lang="en-US" dirty="0" err="1"/>
              <a:t>mths</a:t>
            </a:r>
            <a:r>
              <a:rPr lang="en-US" dirty="0"/>
              <a:t>), the AEA Data Editor team conducted </a:t>
            </a:r>
          </a:p>
          <a:p>
            <a:r>
              <a:rPr lang="en-US" sz="3600" b="1" dirty="0">
                <a:solidFill>
                  <a:schemeClr val="accent6">
                    <a:lumMod val="75000"/>
                  </a:schemeClr>
                </a:solidFill>
              </a:rPr>
              <a:t>216 assessments </a:t>
            </a:r>
          </a:p>
          <a:p>
            <a:r>
              <a:rPr lang="en-US" dirty="0"/>
              <a:t>for </a:t>
            </a:r>
            <a:r>
              <a:rPr lang="en-US" sz="3600" b="1" dirty="0">
                <a:solidFill>
                  <a:schemeClr val="accent2">
                    <a:lumMod val="75000"/>
                  </a:schemeClr>
                </a:solidFill>
              </a:rPr>
              <a:t>138 manuscripts</a:t>
            </a:r>
            <a:r>
              <a:rPr lang="en-US" dirty="0"/>
              <a:t>.</a:t>
            </a:r>
          </a:p>
          <a:p>
            <a:endParaRPr lang="en-US" dirty="0"/>
          </a:p>
          <a:p>
            <a:r>
              <a:rPr lang="en-US" dirty="0"/>
              <a:t>(as of today, approx. 600 assessments)</a:t>
            </a:r>
          </a:p>
        </p:txBody>
      </p:sp>
      <p:pic>
        <p:nvPicPr>
          <p:cNvPr id="12" name="Content Placeholder 5"/>
          <p:cNvPicPr>
            <a:picLocks noGrp="1" noChangeAspect="1"/>
          </p:cNvPicPr>
          <p:nvPr>
            <p:ph sz="half" idx="2"/>
          </p:nvPr>
        </p:nvPicPr>
        <p:blipFill>
          <a:blip r:embed="rId2" cstate="hqprint">
            <a:extLst>
              <a:ext uri="{28A0092B-C50C-407E-A947-70E740481C1C}">
                <a14:useLocalDpi xmlns:a14="http://schemas.microsoft.com/office/drawing/2010/main" val="0"/>
              </a:ext>
            </a:extLst>
          </a:blip>
          <a:stretch>
            <a:fillRect/>
          </a:stretch>
        </p:blipFill>
        <p:spPr>
          <a:xfrm>
            <a:off x="6172200" y="2338052"/>
            <a:ext cx="5181600" cy="3326483"/>
          </a:xfrm>
        </p:spPr>
      </p:pic>
    </p:spTree>
    <p:extLst>
      <p:ext uri="{BB962C8B-B14F-4D97-AF65-F5344CB8AC3E}">
        <p14:creationId xmlns:p14="http://schemas.microsoft.com/office/powerpoint/2010/main" val="5953347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Stats on reproduced articles</a:t>
            </a:r>
          </a:p>
        </p:txBody>
      </p:sp>
      <p:pic>
        <p:nvPicPr>
          <p:cNvPr id="7" name="Content Placeholder 6"/>
          <p:cNvPicPr>
            <a:picLocks noGrp="1" noChangeAspect="1"/>
          </p:cNvPicPr>
          <p:nvPr>
            <p:ph sz="half" idx="2"/>
          </p:nvPr>
        </p:nvPicPr>
        <p:blipFill>
          <a:blip r:embed="rId2" cstate="hqprint">
            <a:extLst>
              <a:ext uri="{28A0092B-C50C-407E-A947-70E740481C1C}">
                <a14:useLocalDpi xmlns:a14="http://schemas.microsoft.com/office/drawing/2010/main" val="0"/>
              </a:ext>
            </a:extLst>
          </a:blip>
          <a:stretch>
            <a:fillRect/>
          </a:stretch>
        </p:blipFill>
        <p:spPr>
          <a:xfrm>
            <a:off x="6172200" y="2338052"/>
            <a:ext cx="5181600" cy="3326483"/>
          </a:xfrm>
        </p:spPr>
      </p:pic>
      <p:sp>
        <p:nvSpPr>
          <p:cNvPr id="3" name="Content Placeholder 2"/>
          <p:cNvSpPr>
            <a:spLocks noGrp="1"/>
          </p:cNvSpPr>
          <p:nvPr>
            <p:ph sz="half" idx="1"/>
          </p:nvPr>
        </p:nvSpPr>
        <p:spPr/>
        <p:txBody>
          <a:bodyPr/>
          <a:lstStyle/>
          <a:p>
            <a:r>
              <a:rPr lang="en-US" dirty="0"/>
              <a:t>The typical article goes through </a:t>
            </a:r>
            <a:r>
              <a:rPr lang="en-US" sz="3600" dirty="0">
                <a:solidFill>
                  <a:schemeClr val="accent1">
                    <a:lumMod val="75000"/>
                  </a:schemeClr>
                </a:solidFill>
              </a:rPr>
              <a:t>at least two rounds </a:t>
            </a:r>
            <a:r>
              <a:rPr lang="en-US" dirty="0"/>
              <a:t>of assessment (none were perfect)</a:t>
            </a:r>
          </a:p>
          <a:p>
            <a:r>
              <a:rPr lang="en-US" dirty="0"/>
              <a:t>Conversely, </a:t>
            </a:r>
            <a:r>
              <a:rPr lang="en-US" b="1" dirty="0">
                <a:solidFill>
                  <a:schemeClr val="accent6">
                    <a:lumMod val="75000"/>
                  </a:schemeClr>
                </a:solidFill>
              </a:rPr>
              <a:t>not a single study was irreproducible</a:t>
            </a:r>
            <a:r>
              <a:rPr lang="en-US" dirty="0"/>
              <a:t> </a:t>
            </a:r>
            <a:br>
              <a:rPr lang="en-US" dirty="0"/>
            </a:br>
            <a:r>
              <a:rPr lang="en-US" dirty="0"/>
              <a:t>(not supporting manuscript claims)</a:t>
            </a:r>
          </a:p>
        </p:txBody>
      </p:sp>
    </p:spTree>
    <p:extLst>
      <p:ext uri="{BB962C8B-B14F-4D97-AF65-F5344CB8AC3E}">
        <p14:creationId xmlns:p14="http://schemas.microsoft.com/office/powerpoint/2010/main" val="7604727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Stats on reproduced articles</a:t>
            </a:r>
          </a:p>
        </p:txBody>
      </p:sp>
      <p:sp>
        <p:nvSpPr>
          <p:cNvPr id="3" name="Content Placeholder 2"/>
          <p:cNvSpPr>
            <a:spLocks noGrp="1"/>
          </p:cNvSpPr>
          <p:nvPr>
            <p:ph sz="half" idx="1"/>
          </p:nvPr>
        </p:nvSpPr>
        <p:spPr/>
        <p:txBody>
          <a:bodyPr/>
          <a:lstStyle/>
          <a:p>
            <a:r>
              <a:rPr lang="en-US" dirty="0"/>
              <a:t>Goal is turnaround of </a:t>
            </a:r>
            <a:r>
              <a:rPr lang="en-US" sz="3600" dirty="0">
                <a:solidFill>
                  <a:schemeClr val="accent1">
                    <a:lumMod val="75000"/>
                  </a:schemeClr>
                </a:solidFill>
              </a:rPr>
              <a:t>two weeks</a:t>
            </a:r>
          </a:p>
          <a:p>
            <a:r>
              <a:rPr lang="en-US" dirty="0"/>
              <a:t>Currently still </a:t>
            </a:r>
            <a:r>
              <a:rPr lang="en-US" sz="3600" b="1" dirty="0">
                <a:solidFill>
                  <a:srgbClr val="FF0000"/>
                </a:solidFill>
              </a:rPr>
              <a:t>too long</a:t>
            </a:r>
            <a:endParaRPr lang="en-US" b="1" dirty="0">
              <a:solidFill>
                <a:srgbClr val="FF0000"/>
              </a:solidFill>
            </a:endParaRPr>
          </a:p>
        </p:txBody>
      </p:sp>
      <p:pic>
        <p:nvPicPr>
          <p:cNvPr id="9" name="Content Placeholder 8"/>
          <p:cNvPicPr>
            <a:picLocks noGrp="1" noChangeAspect="1"/>
          </p:cNvPicPr>
          <p:nvPr>
            <p:ph sz="half" idx="2"/>
          </p:nvPr>
        </p:nvPicPr>
        <p:blipFill>
          <a:blip r:embed="rId2" cstate="hqprint">
            <a:extLst>
              <a:ext uri="{28A0092B-C50C-407E-A947-70E740481C1C}">
                <a14:useLocalDpi xmlns:a14="http://schemas.microsoft.com/office/drawing/2010/main" val="0"/>
              </a:ext>
            </a:extLst>
          </a:blip>
          <a:stretch>
            <a:fillRect/>
          </a:stretch>
        </p:blipFill>
        <p:spPr>
          <a:xfrm>
            <a:off x="6172200" y="2338052"/>
            <a:ext cx="5181600" cy="3326483"/>
          </a:xfrm>
        </p:spPr>
      </p:pic>
      <p:cxnSp>
        <p:nvCxnSpPr>
          <p:cNvPr id="7" name="Straight Arrow Connector 6"/>
          <p:cNvCxnSpPr/>
          <p:nvPr/>
        </p:nvCxnSpPr>
        <p:spPr>
          <a:xfrm flipH="1">
            <a:off x="7772400" y="1690688"/>
            <a:ext cx="1299411" cy="2508333"/>
          </a:xfrm>
          <a:prstGeom prst="straightConnector1">
            <a:avLst/>
          </a:prstGeom>
          <a:ln w="6350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41767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Stats on reproduced articles</a:t>
            </a:r>
          </a:p>
        </p:txBody>
      </p:sp>
      <p:sp>
        <p:nvSpPr>
          <p:cNvPr id="3" name="Content Placeholder 2"/>
          <p:cNvSpPr>
            <a:spLocks noGrp="1"/>
          </p:cNvSpPr>
          <p:nvPr>
            <p:ph sz="half" idx="1"/>
          </p:nvPr>
        </p:nvSpPr>
        <p:spPr/>
        <p:txBody>
          <a:bodyPr/>
          <a:lstStyle/>
          <a:p>
            <a:r>
              <a:rPr lang="en-US" dirty="0"/>
              <a:t>Total time (from first submission to final signoff) is </a:t>
            </a:r>
            <a:r>
              <a:rPr lang="en-US" sz="3600" b="1" dirty="0">
                <a:solidFill>
                  <a:srgbClr val="FF0000"/>
                </a:solidFill>
              </a:rPr>
              <a:t>too long</a:t>
            </a:r>
          </a:p>
        </p:txBody>
      </p:sp>
      <p:pic>
        <p:nvPicPr>
          <p:cNvPr id="5" name="Content Placeholder 4"/>
          <p:cNvPicPr>
            <a:picLocks noGrp="1" noChangeAspect="1"/>
          </p:cNvPicPr>
          <p:nvPr>
            <p:ph sz="half" idx="2"/>
          </p:nvPr>
        </p:nvPicPr>
        <p:blipFill>
          <a:blip r:embed="rId2" cstate="hqprint">
            <a:extLst>
              <a:ext uri="{28A0092B-C50C-407E-A947-70E740481C1C}">
                <a14:useLocalDpi xmlns:a14="http://schemas.microsoft.com/office/drawing/2010/main" val="0"/>
              </a:ext>
            </a:extLst>
          </a:blip>
          <a:stretch>
            <a:fillRect/>
          </a:stretch>
        </p:blipFill>
        <p:spPr>
          <a:xfrm>
            <a:off x="6172200" y="2338052"/>
            <a:ext cx="5181600" cy="3326483"/>
          </a:xfrm>
        </p:spPr>
      </p:pic>
    </p:spTree>
    <p:extLst>
      <p:ext uri="{BB962C8B-B14F-4D97-AF65-F5344CB8AC3E}">
        <p14:creationId xmlns:p14="http://schemas.microsoft.com/office/powerpoint/2010/main" val="17717234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Increasing team size</a:t>
            </a:r>
          </a:p>
        </p:txBody>
      </p:sp>
      <p:sp>
        <p:nvSpPr>
          <p:cNvPr id="5" name="Content Placeholder 4"/>
          <p:cNvSpPr>
            <a:spLocks noGrp="1"/>
          </p:cNvSpPr>
          <p:nvPr>
            <p:ph sz="half" idx="1"/>
          </p:nvPr>
        </p:nvSpPr>
        <p:spPr/>
        <p:txBody>
          <a:bodyPr/>
          <a:lstStyle/>
          <a:p>
            <a:r>
              <a:rPr lang="en-US" dirty="0"/>
              <a:t>Grown from </a:t>
            </a:r>
            <a:r>
              <a:rPr lang="en-US" sz="3600" b="1" dirty="0">
                <a:solidFill>
                  <a:schemeClr val="accent1">
                    <a:lumMod val="50000"/>
                  </a:schemeClr>
                </a:solidFill>
              </a:rPr>
              <a:t>7 undergrads </a:t>
            </a:r>
            <a:r>
              <a:rPr lang="en-US" dirty="0"/>
              <a:t>+ 1 graduate assistant</a:t>
            </a:r>
          </a:p>
          <a:p>
            <a:r>
              <a:rPr lang="en-US" dirty="0"/>
              <a:t>To </a:t>
            </a:r>
            <a:r>
              <a:rPr lang="en-US" sz="3600" b="1" dirty="0">
                <a:solidFill>
                  <a:schemeClr val="accent1">
                    <a:lumMod val="50000"/>
                  </a:schemeClr>
                </a:solidFill>
              </a:rPr>
              <a:t>18 undergraduates</a:t>
            </a:r>
            <a:r>
              <a:rPr lang="en-US" dirty="0"/>
              <a:t>, </a:t>
            </a:r>
            <a:br>
              <a:rPr lang="en-US" dirty="0"/>
            </a:br>
            <a:r>
              <a:rPr lang="en-US" sz="3600" b="1" dirty="0">
                <a:solidFill>
                  <a:schemeClr val="accent6">
                    <a:lumMod val="60000"/>
                    <a:lumOff val="40000"/>
                  </a:schemeClr>
                </a:solidFill>
              </a:rPr>
              <a:t>15 trainees</a:t>
            </a:r>
            <a:r>
              <a:rPr lang="en-US" dirty="0"/>
              <a:t>, + 1 graduate assistant (+ 1 volunteer)</a:t>
            </a:r>
          </a:p>
          <a:p>
            <a:r>
              <a:rPr lang="en-US" dirty="0"/>
              <a:t>And:</a:t>
            </a:r>
          </a:p>
        </p:txBody>
      </p:sp>
      <p:pic>
        <p:nvPicPr>
          <p:cNvPr id="7" name="Content Placeholder 6"/>
          <p:cNvPicPr>
            <a:picLocks noGrp="1" noChangeAspect="1"/>
          </p:cNvPicPr>
          <p:nvPr>
            <p:ph sz="half" idx="2"/>
          </p:nvPr>
        </p:nvPicPr>
        <p:blipFill>
          <a:blip r:embed="rId2"/>
          <a:stretch>
            <a:fillRect/>
          </a:stretch>
        </p:blipFill>
        <p:spPr>
          <a:xfrm>
            <a:off x="7097731" y="1387155"/>
            <a:ext cx="3230336" cy="2293842"/>
          </a:xfrm>
          <a:prstGeom prst="rect">
            <a:avLst/>
          </a:prstGeom>
          <a:effectLst>
            <a:outerShdw blurRad="50800" dist="127000" dir="2700000" algn="tl" rotWithShape="0">
              <a:prstClr val="black">
                <a:alpha val="40000"/>
              </a:prstClr>
            </a:outerShdw>
          </a:effectLst>
        </p:spPr>
      </p:pic>
      <p:grpSp>
        <p:nvGrpSpPr>
          <p:cNvPr id="11" name="Group 10"/>
          <p:cNvGrpSpPr/>
          <p:nvPr/>
        </p:nvGrpSpPr>
        <p:grpSpPr>
          <a:xfrm>
            <a:off x="5985348" y="4008267"/>
            <a:ext cx="3697741" cy="1855372"/>
            <a:chOff x="5985348" y="4008267"/>
            <a:chExt cx="3697741" cy="1855372"/>
          </a:xfrm>
          <a:effectLst>
            <a:outerShdw blurRad="50800" dist="127000" dir="2700000" algn="tl" rotWithShape="0">
              <a:prstClr val="black">
                <a:alpha val="40000"/>
              </a:prstClr>
            </a:outerShdw>
          </a:effectLst>
        </p:grpSpPr>
        <p:pic>
          <p:nvPicPr>
            <p:cNvPr id="8" name="Picture 7"/>
            <p:cNvPicPr>
              <a:picLocks noChangeAspect="1"/>
            </p:cNvPicPr>
            <p:nvPr/>
          </p:nvPicPr>
          <p:blipFill>
            <a:blip r:embed="rId3"/>
            <a:stretch>
              <a:fillRect/>
            </a:stretch>
          </p:blipFill>
          <p:spPr>
            <a:xfrm>
              <a:off x="5985348" y="4008267"/>
              <a:ext cx="3697741" cy="654261"/>
            </a:xfrm>
            <a:prstGeom prst="rect">
              <a:avLst/>
            </a:prstGeom>
          </p:spPr>
        </p:pic>
        <p:pic>
          <p:nvPicPr>
            <p:cNvPr id="9" name="Picture 8"/>
            <p:cNvPicPr>
              <a:picLocks noChangeAspect="1"/>
            </p:cNvPicPr>
            <p:nvPr/>
          </p:nvPicPr>
          <p:blipFill>
            <a:blip r:embed="rId4"/>
            <a:stretch>
              <a:fillRect/>
            </a:stretch>
          </p:blipFill>
          <p:spPr>
            <a:xfrm>
              <a:off x="6019800" y="5109482"/>
              <a:ext cx="3101642" cy="754157"/>
            </a:xfrm>
            <a:prstGeom prst="rect">
              <a:avLst/>
            </a:prstGeom>
          </p:spPr>
        </p:pic>
        <p:pic>
          <p:nvPicPr>
            <p:cNvPr id="10" name="Picture 9"/>
            <p:cNvPicPr>
              <a:picLocks noChangeAspect="1"/>
            </p:cNvPicPr>
            <p:nvPr/>
          </p:nvPicPr>
          <p:blipFill>
            <a:blip r:embed="rId5"/>
            <a:stretch>
              <a:fillRect/>
            </a:stretch>
          </p:blipFill>
          <p:spPr>
            <a:xfrm>
              <a:off x="6019800" y="4599748"/>
              <a:ext cx="1752600" cy="509734"/>
            </a:xfrm>
            <a:prstGeom prst="rect">
              <a:avLst/>
            </a:prstGeom>
          </p:spPr>
        </p:pic>
      </p:grpSp>
      <p:pic>
        <p:nvPicPr>
          <p:cNvPr id="12" name="Picture 11"/>
          <p:cNvPicPr>
            <a:picLocks noChangeAspect="1"/>
          </p:cNvPicPr>
          <p:nvPr/>
        </p:nvPicPr>
        <p:blipFill>
          <a:blip r:embed="rId6"/>
          <a:stretch>
            <a:fillRect/>
          </a:stretch>
        </p:blipFill>
        <p:spPr>
          <a:xfrm>
            <a:off x="8175851" y="4703027"/>
            <a:ext cx="3650951" cy="1973716"/>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88428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Stats on reproduced articles</a:t>
            </a:r>
          </a:p>
        </p:txBody>
      </p:sp>
      <p:sp>
        <p:nvSpPr>
          <p:cNvPr id="3" name="Content Placeholder 2"/>
          <p:cNvSpPr>
            <a:spLocks noGrp="1"/>
          </p:cNvSpPr>
          <p:nvPr>
            <p:ph sz="half" idx="1"/>
          </p:nvPr>
        </p:nvSpPr>
        <p:spPr/>
        <p:txBody>
          <a:bodyPr/>
          <a:lstStyle/>
          <a:p>
            <a:r>
              <a:rPr lang="en-US" dirty="0"/>
              <a:t>But author response time is also a contributor</a:t>
            </a:r>
          </a:p>
        </p:txBody>
      </p:sp>
      <p:pic>
        <p:nvPicPr>
          <p:cNvPr id="7" name="Content Placeholder 6"/>
          <p:cNvPicPr>
            <a:picLocks noGrp="1" noChangeAspect="1"/>
          </p:cNvPicPr>
          <p:nvPr>
            <p:ph sz="half" idx="2"/>
          </p:nvPr>
        </p:nvPicPr>
        <p:blipFill>
          <a:blip r:embed="rId2" cstate="hqprint">
            <a:extLst>
              <a:ext uri="{28A0092B-C50C-407E-A947-70E740481C1C}">
                <a14:useLocalDpi xmlns:a14="http://schemas.microsoft.com/office/drawing/2010/main" val="0"/>
              </a:ext>
            </a:extLst>
          </a:blip>
          <a:stretch>
            <a:fillRect/>
          </a:stretch>
        </p:blipFill>
        <p:spPr>
          <a:xfrm>
            <a:off x="6172200" y="2338052"/>
            <a:ext cx="5181600" cy="3326483"/>
          </a:xfrm>
        </p:spPr>
      </p:pic>
      <p:sp>
        <p:nvSpPr>
          <p:cNvPr id="4" name="TextBox 3"/>
          <p:cNvSpPr txBox="1"/>
          <p:nvPr/>
        </p:nvSpPr>
        <p:spPr>
          <a:xfrm>
            <a:off x="6581274" y="5479869"/>
            <a:ext cx="4772525" cy="369332"/>
          </a:xfrm>
          <a:prstGeom prst="rect">
            <a:avLst/>
          </a:prstGeom>
          <a:noFill/>
        </p:spPr>
        <p:txBody>
          <a:bodyPr wrap="square" rtlCol="0">
            <a:spAutoFit/>
          </a:bodyPr>
          <a:lstStyle/>
          <a:p>
            <a:r>
              <a:rPr lang="en-US" dirty="0"/>
              <a:t>0                       20                    40                    60</a:t>
            </a:r>
          </a:p>
        </p:txBody>
      </p:sp>
      <p:sp>
        <p:nvSpPr>
          <p:cNvPr id="5" name="Rectangle 4"/>
          <p:cNvSpPr/>
          <p:nvPr/>
        </p:nvSpPr>
        <p:spPr>
          <a:xfrm>
            <a:off x="6268453" y="5434493"/>
            <a:ext cx="5085346" cy="90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60978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2" name="Rectangle 1"/>
          <p:cNvSpPr/>
          <p:nvPr/>
        </p:nvSpPr>
        <p:spPr>
          <a:xfrm>
            <a:off x="838200" y="3346882"/>
            <a:ext cx="9601940" cy="101205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585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Full-featured repository</a:t>
            </a:r>
          </a:p>
        </p:txBody>
      </p:sp>
      <p:pic>
        <p:nvPicPr>
          <p:cNvPr id="4" name="Content Placeholder 3"/>
          <p:cNvPicPr>
            <a:picLocks noGrp="1" noChangeAspect="1"/>
          </p:cNvPicPr>
          <p:nvPr>
            <p:ph idx="1"/>
          </p:nvPr>
        </p:nvPicPr>
        <p:blipFill>
          <a:blip r:embed="rId2"/>
          <a:stretch>
            <a:fillRect/>
          </a:stretch>
        </p:blipFill>
        <p:spPr>
          <a:prstGeom prst="rect">
            <a:avLst/>
          </a:prstGeom>
        </p:spPr>
      </p:pic>
    </p:spTree>
    <p:extLst>
      <p:ext uri="{BB962C8B-B14F-4D97-AF65-F5344CB8AC3E}">
        <p14:creationId xmlns:p14="http://schemas.microsoft.com/office/powerpoint/2010/main" val="39563374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FAIR data principles rely on metadata</a:t>
            </a:r>
          </a:p>
        </p:txBody>
      </p:sp>
      <p:pic>
        <p:nvPicPr>
          <p:cNvPr id="6" name="Content Placeholder 5"/>
          <p:cNvPicPr>
            <a:picLocks noGrp="1" noChangeAspect="1"/>
          </p:cNvPicPr>
          <p:nvPr>
            <p:ph idx="1"/>
          </p:nvPr>
        </p:nvPicPr>
        <p:blipFill>
          <a:blip r:embed="rId3"/>
          <a:stretch>
            <a:fillRect/>
          </a:stretch>
        </p:blipFill>
        <p:spPr>
          <a:xfrm>
            <a:off x="2245180" y="1331625"/>
            <a:ext cx="6627760" cy="5904427"/>
          </a:xfrm>
          <a:prstGeom prst="rect">
            <a:avLst/>
          </a:prstGeom>
        </p:spPr>
      </p:pic>
    </p:spTree>
    <p:extLst>
      <p:ext uri="{BB962C8B-B14F-4D97-AF65-F5344CB8AC3E}">
        <p14:creationId xmlns:p14="http://schemas.microsoft.com/office/powerpoint/2010/main" val="23065285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1755322" y="3600450"/>
            <a:ext cx="8677275" cy="1143000"/>
          </a:xfrm>
          <a:prstGeom prst="rect">
            <a:avLst/>
          </a:prstGeom>
          <a:ln w="31750">
            <a:solidFill>
              <a:schemeClr val="tx1"/>
            </a:solidFill>
          </a:ln>
          <a:effectLst>
            <a:outerShdw blurRad="50800" dist="127000" dir="2700000" algn="tl" rotWithShape="0">
              <a:prstClr val="black">
                <a:alpha val="40000"/>
              </a:prstClr>
            </a:outerShdw>
          </a:effectLst>
        </p:spPr>
      </p:pic>
      <p:pic>
        <p:nvPicPr>
          <p:cNvPr id="4" name="Picture 3"/>
          <p:cNvPicPr>
            <a:picLocks noChangeAspect="1"/>
          </p:cNvPicPr>
          <p:nvPr/>
        </p:nvPicPr>
        <p:blipFill>
          <a:blip r:embed="rId4"/>
          <a:stretch>
            <a:fillRect/>
          </a:stretch>
        </p:blipFill>
        <p:spPr>
          <a:xfrm>
            <a:off x="1755322" y="788194"/>
            <a:ext cx="8877300" cy="1962150"/>
          </a:xfrm>
          <a:prstGeom prst="rect">
            <a:avLst/>
          </a:prstGeom>
          <a:ln w="31750">
            <a:solidFill>
              <a:schemeClr val="tx1"/>
            </a:solidFill>
          </a:ln>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5"/>
          <a:stretch>
            <a:fillRect/>
          </a:stretch>
        </p:blipFill>
        <p:spPr>
          <a:xfrm>
            <a:off x="1755322" y="5431291"/>
            <a:ext cx="8448675" cy="1057275"/>
          </a:xfrm>
          <a:prstGeom prst="rect">
            <a:avLst/>
          </a:prstGeom>
          <a:ln w="31750">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41415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7655587"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Narrow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Pure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Verification</a:t>
            </a:r>
            <a:r>
              <a:rPr lang="de-DE" sz="1400" dirty="0">
                <a:solidFill>
                  <a:schemeClr val="accent3">
                    <a:lumMod val="7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Wide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Statistical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Reproduction</a:t>
            </a:r>
            <a:r>
              <a:rPr lang="de-DE" sz="1400" dirty="0">
                <a:solidFill>
                  <a:schemeClr val="accent3">
                    <a:lumMod val="75000"/>
                  </a:schemeClr>
                </a:solidFill>
                <a:latin typeface="+mj-lt"/>
              </a:rPr>
              <a:t>/</a:t>
            </a:r>
            <a:r>
              <a:rPr lang="de-DE" sz="1400" dirty="0" err="1">
                <a:solidFill>
                  <a:schemeClr val="accent3">
                    <a:lumMod val="75000"/>
                  </a:schemeClr>
                </a:solidFill>
                <a:latin typeface="+mj-lt"/>
              </a:rPr>
              <a:t>Reanalysis</a:t>
            </a:r>
            <a:r>
              <a:rPr lang="de-DE" sz="1400" dirty="0">
                <a:solidFill>
                  <a:schemeClr val="accent3">
                    <a:lumMod val="75000"/>
                  </a:schemeClr>
                </a:solidFill>
                <a:latin typeface="+mj-lt"/>
              </a:rPr>
              <a:t> (Clemens 2015)</a:t>
            </a:r>
          </a:p>
        </p:txBody>
      </p:sp>
    </p:spTree>
    <p:extLst>
      <p:ext uri="{BB962C8B-B14F-4D97-AF65-F5344CB8AC3E}">
        <p14:creationId xmlns:p14="http://schemas.microsoft.com/office/powerpoint/2010/main" val="11971041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1278940" y="2657188"/>
            <a:ext cx="8560240" cy="1485976"/>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373851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516786" y="2215170"/>
            <a:ext cx="11125772" cy="2819545"/>
          </a:xfrm>
          <a:prstGeom prst="rect">
            <a:avLst/>
          </a:prstGeom>
          <a:effectLst>
            <a:outerShdw blurRad="50800" dist="469900" dir="2700000" algn="tl" rotWithShape="0">
              <a:prstClr val="black">
                <a:alpha val="40000"/>
              </a:prstClr>
            </a:outerShdw>
          </a:effectLst>
        </p:spPr>
      </p:pic>
    </p:spTree>
    <p:extLst>
      <p:ext uri="{BB962C8B-B14F-4D97-AF65-F5344CB8AC3E}">
        <p14:creationId xmlns:p14="http://schemas.microsoft.com/office/powerpoint/2010/main" val="42014842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and findability relies on metadata</a:t>
            </a:r>
          </a:p>
        </p:txBody>
      </p:sp>
      <p:pic>
        <p:nvPicPr>
          <p:cNvPr id="5" name="Content Placeholder 4"/>
          <p:cNvPicPr>
            <a:picLocks noGrp="1" noChangeAspect="1"/>
          </p:cNvPicPr>
          <p:nvPr>
            <p:ph idx="1"/>
          </p:nvPr>
        </p:nvPicPr>
        <p:blipFill>
          <a:blip r:embed="rId2"/>
          <a:stretch>
            <a:fillRect/>
          </a:stretch>
        </p:blipFill>
        <p:spPr>
          <a:xfrm>
            <a:off x="2073241" y="1476346"/>
            <a:ext cx="8746557" cy="5514779"/>
          </a:xfrm>
          <a:prstGeom prst="rect">
            <a:avLst/>
          </a:prstGeom>
        </p:spPr>
      </p:pic>
    </p:spTree>
    <p:extLst>
      <p:ext uri="{BB962C8B-B14F-4D97-AF65-F5344CB8AC3E}">
        <p14:creationId xmlns:p14="http://schemas.microsoft.com/office/powerpoint/2010/main" val="24963571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Oct 11, 2019</a:t>
            </a:r>
            <a:endParaRPr lang="en-US" dirty="0">
              <a:solidFill>
                <a:schemeClr val="bg1"/>
              </a:solidFill>
            </a:endParaRPr>
          </a:p>
        </p:txBody>
      </p:sp>
    </p:spTree>
    <p:extLst>
      <p:ext uri="{BB962C8B-B14F-4D97-AF65-F5344CB8AC3E}">
        <p14:creationId xmlns:p14="http://schemas.microsoft.com/office/powerpoint/2010/main" val="28962201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Migrating archives</a:t>
            </a:r>
          </a:p>
        </p:txBody>
      </p:sp>
      <p:sp>
        <p:nvSpPr>
          <p:cNvPr id="3" name="Content Placeholder 2"/>
          <p:cNvSpPr>
            <a:spLocks noGrp="1"/>
          </p:cNvSpPr>
          <p:nvPr>
            <p:ph idx="1"/>
          </p:nvPr>
        </p:nvSpPr>
        <p:spPr/>
        <p:txBody>
          <a:bodyPr/>
          <a:lstStyle/>
          <a:p>
            <a:r>
              <a:rPr lang="en-US" dirty="0"/>
              <a:t>Between Oct 11 and Oct 13, 2019, the staff at </a:t>
            </a:r>
            <a:r>
              <a:rPr lang="en-US" dirty="0" err="1"/>
              <a:t>openICPSR</a:t>
            </a:r>
            <a:r>
              <a:rPr lang="en-US" dirty="0"/>
              <a:t> ingested </a:t>
            </a:r>
            <a:r>
              <a:rPr lang="en-US" sz="4800" b="1" dirty="0"/>
              <a:t>2,552 historical AEA supplements</a:t>
            </a:r>
            <a:r>
              <a:rPr lang="en-US" dirty="0"/>
              <a:t>, increasing the size of the </a:t>
            </a:r>
            <a:r>
              <a:rPr lang="en-US" dirty="0" err="1"/>
              <a:t>openICPSR</a:t>
            </a:r>
            <a:r>
              <a:rPr lang="en-US" dirty="0"/>
              <a:t> repository </a:t>
            </a:r>
            <a:r>
              <a:rPr lang="en-US" b="1" dirty="0"/>
              <a:t>by a factor of 3</a:t>
            </a:r>
            <a:r>
              <a:rPr lang="en-US" dirty="0"/>
              <a:t>.</a:t>
            </a:r>
          </a:p>
          <a:p>
            <a:r>
              <a:rPr lang="en-US" dirty="0"/>
              <a:t>The migrated archives are now available through the </a:t>
            </a:r>
            <a:r>
              <a:rPr lang="en-US" sz="3600" b="1" dirty="0" err="1">
                <a:solidFill>
                  <a:schemeClr val="accent1">
                    <a:lumMod val="75000"/>
                  </a:schemeClr>
                </a:solidFill>
                <a:hlinkClick r:id="rId2"/>
              </a:rPr>
              <a:t>openICPSR</a:t>
            </a:r>
            <a:r>
              <a:rPr lang="en-US" sz="3600" b="1" dirty="0">
                <a:solidFill>
                  <a:schemeClr val="accent1">
                    <a:lumMod val="75000"/>
                  </a:schemeClr>
                </a:solidFill>
                <a:hlinkClick r:id="rId2"/>
              </a:rPr>
              <a:t> search interface</a:t>
            </a:r>
            <a:r>
              <a:rPr lang="en-US" dirty="0"/>
              <a:t>, the </a:t>
            </a:r>
            <a:r>
              <a:rPr lang="en-US" sz="3600" b="1" dirty="0">
                <a:hlinkClick r:id="rId3"/>
              </a:rPr>
              <a:t>general ICPSR search interface</a:t>
            </a:r>
            <a:r>
              <a:rPr lang="en-US" dirty="0"/>
              <a:t>, as well as through a variety of federated search interfaces such as </a:t>
            </a:r>
            <a:r>
              <a:rPr lang="en-US" sz="3600" b="1" dirty="0">
                <a:hlinkClick r:id="rId4"/>
              </a:rPr>
              <a:t>Google Dataset Search</a:t>
            </a:r>
            <a:r>
              <a:rPr lang="en-US" dirty="0"/>
              <a:t>. </a:t>
            </a:r>
          </a:p>
          <a:p>
            <a:endParaRPr lang="en-US" dirty="0"/>
          </a:p>
        </p:txBody>
      </p:sp>
    </p:spTree>
    <p:extLst>
      <p:ext uri="{BB962C8B-B14F-4D97-AF65-F5344CB8AC3E}">
        <p14:creationId xmlns:p14="http://schemas.microsoft.com/office/powerpoint/2010/main" val="1405816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0"/>
            <a:ext cx="12560259" cy="6714836"/>
          </a:xfrm>
          <a:prstGeom prst="rect">
            <a:avLst/>
          </a:prstGeom>
        </p:spPr>
      </p:pic>
    </p:spTree>
    <p:extLst>
      <p:ext uri="{BB962C8B-B14F-4D97-AF65-F5344CB8AC3E}">
        <p14:creationId xmlns:p14="http://schemas.microsoft.com/office/powerpoint/2010/main" val="307441999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32509" y="0"/>
            <a:ext cx="11508509" cy="7913491"/>
          </a:xfrm>
          <a:prstGeom prst="rect">
            <a:avLst/>
          </a:prstGeom>
        </p:spPr>
      </p:pic>
    </p:spTree>
    <p:extLst>
      <p:ext uri="{BB962C8B-B14F-4D97-AF65-F5344CB8AC3E}">
        <p14:creationId xmlns:p14="http://schemas.microsoft.com/office/powerpoint/2010/main" val="1232540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7224889"/>
          </a:xfrm>
          <a:prstGeom prst="rect">
            <a:avLst/>
          </a:prstGeom>
        </p:spPr>
      </p:pic>
    </p:spTree>
    <p:extLst>
      <p:ext uri="{BB962C8B-B14F-4D97-AF65-F5344CB8AC3E}">
        <p14:creationId xmlns:p14="http://schemas.microsoft.com/office/powerpoint/2010/main" val="6339346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statistics</a:t>
            </a:r>
          </a:p>
        </p:txBody>
      </p:sp>
      <p:sp>
        <p:nvSpPr>
          <p:cNvPr id="3" name="Content Placeholder 2"/>
          <p:cNvSpPr>
            <a:spLocks noGrp="1"/>
          </p:cNvSpPr>
          <p:nvPr>
            <p:ph sz="half" idx="1"/>
          </p:nvPr>
        </p:nvSpPr>
        <p:spPr/>
        <p:txBody>
          <a:bodyPr/>
          <a:lstStyle/>
          <a:p>
            <a:r>
              <a:rPr lang="en-US" b="1" dirty="0"/>
              <a:t>Stata</a:t>
            </a:r>
            <a:r>
              <a:rPr lang="en-US" dirty="0"/>
              <a:t> is the most popular statistical software in the journals of the AEA </a:t>
            </a:r>
            <a:br>
              <a:rPr lang="en-US" dirty="0"/>
            </a:br>
            <a:r>
              <a:rPr lang="en-US" dirty="0"/>
              <a:t>(</a:t>
            </a:r>
            <a:r>
              <a:rPr lang="en-US" sz="3600" b="1" dirty="0">
                <a:solidFill>
                  <a:schemeClr val="accent1">
                    <a:lumMod val="75000"/>
                  </a:schemeClr>
                </a:solidFill>
              </a:rPr>
              <a:t>72.96%</a:t>
            </a:r>
            <a:r>
              <a:rPr lang="en-US" dirty="0"/>
              <a:t> of all supplements) </a:t>
            </a:r>
          </a:p>
          <a:p>
            <a:r>
              <a:rPr lang="en-US" dirty="0"/>
              <a:t>followed by </a:t>
            </a:r>
            <a:r>
              <a:rPr lang="en-US" b="1" dirty="0" err="1"/>
              <a:t>Matlab</a:t>
            </a:r>
            <a:r>
              <a:rPr lang="en-US" dirty="0"/>
              <a:t> (</a:t>
            </a:r>
            <a:r>
              <a:rPr lang="en-US" sz="4000" b="1" dirty="0">
                <a:solidFill>
                  <a:schemeClr val="accent2"/>
                </a:solidFill>
              </a:rPr>
              <a:t>22.45%</a:t>
            </a:r>
            <a:r>
              <a:rPr lang="en-US" dirty="0"/>
              <a:t>)</a:t>
            </a:r>
          </a:p>
        </p:txBody>
      </p:sp>
      <p:pic>
        <p:nvPicPr>
          <p:cNvPr id="5" name="Content Placeholder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172199" y="1348392"/>
            <a:ext cx="5181600" cy="3698675"/>
          </a:xfrm>
        </p:spPr>
      </p:pic>
    </p:spTree>
    <p:extLst>
      <p:ext uri="{BB962C8B-B14F-4D97-AF65-F5344CB8AC3E}">
        <p14:creationId xmlns:p14="http://schemas.microsoft.com/office/powerpoint/2010/main" val="22917949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stats</a:t>
            </a:r>
          </a:p>
        </p:txBody>
      </p:sp>
      <p:pic>
        <p:nvPicPr>
          <p:cNvPr id="6" name="Content Placeholder 5"/>
          <p:cNvPicPr>
            <a:picLocks noGrp="1" noChangeAspect="1"/>
          </p:cNvPicPr>
          <p:nvPr>
            <p:ph sz="half" idx="1"/>
          </p:nvPr>
        </p:nvPicPr>
        <p:blipFill>
          <a:blip r:embed="rId2" cstate="hqprint">
            <a:extLst>
              <a:ext uri="{28A0092B-C50C-407E-A947-70E740481C1C}">
                <a14:useLocalDpi xmlns:a14="http://schemas.microsoft.com/office/drawing/2010/main" val="0"/>
              </a:ext>
            </a:extLst>
          </a:blip>
          <a:stretch>
            <a:fillRect/>
          </a:stretch>
        </p:blipFill>
        <p:spPr>
          <a:xfrm>
            <a:off x="838200" y="2151956"/>
            <a:ext cx="5181600" cy="3698675"/>
          </a:xfrm>
        </p:spPr>
      </p:pic>
      <p:pic>
        <p:nvPicPr>
          <p:cNvPr id="8" name="Content Placeholder 7"/>
          <p:cNvPicPr>
            <a:picLocks noGrp="1" noChangeAspect="1"/>
          </p:cNvPicPr>
          <p:nvPr>
            <p:ph sz="half" idx="2"/>
          </p:nvPr>
        </p:nvPicPr>
        <p:blipFill>
          <a:blip r:embed="rId3" cstate="hqprint">
            <a:extLst>
              <a:ext uri="{28A0092B-C50C-407E-A947-70E740481C1C}">
                <a14:useLocalDpi xmlns:a14="http://schemas.microsoft.com/office/drawing/2010/main" val="0"/>
              </a:ext>
            </a:extLst>
          </a:blip>
          <a:stretch>
            <a:fillRect/>
          </a:stretch>
        </p:blipFill>
        <p:spPr>
          <a:xfrm>
            <a:off x="6172200" y="2151956"/>
            <a:ext cx="5181600" cy="3698675"/>
          </a:xfrm>
        </p:spPr>
      </p:pic>
    </p:spTree>
    <p:extLst>
      <p:ext uri="{BB962C8B-B14F-4D97-AF65-F5344CB8AC3E}">
        <p14:creationId xmlns:p14="http://schemas.microsoft.com/office/powerpoint/2010/main" val="4085694808"/>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3929</Words>
  <Application>Microsoft Macintosh PowerPoint</Application>
  <PresentationFormat>Widescreen</PresentationFormat>
  <Paragraphs>668</Paragraphs>
  <Slides>138</Slides>
  <Notes>18</Notes>
  <HiddenSlides>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138</vt:i4>
      </vt:variant>
    </vt:vector>
  </HeadingPairs>
  <TitlesOfParts>
    <vt:vector size="144" baseType="lpstr">
      <vt:lpstr>Calibri</vt:lpstr>
      <vt:lpstr>Arial</vt:lpstr>
      <vt:lpstr>Century</vt:lpstr>
      <vt:lpstr>Calibri Light</vt:lpstr>
      <vt:lpstr>Montserrat</vt:lpstr>
      <vt:lpstr>Office Theme</vt:lpstr>
      <vt:lpstr>Implementing Increased Transparency, and Reproducibility in Economics</vt:lpstr>
      <vt:lpstr>Efficiency of scholary discourse?</vt:lpstr>
      <vt:lpstr>PowerPoint Presentation</vt:lpstr>
      <vt:lpstr>PowerPoint Presentation</vt:lpstr>
      <vt:lpstr>Efficiency of scholary discourse!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Progress</vt:lpstr>
      <vt:lpstr>Progress</vt:lpstr>
      <vt:lpstr>Progress</vt:lpstr>
      <vt:lpstr>Progress</vt:lpstr>
      <vt:lpstr>PowerPoint Presentation</vt:lpstr>
      <vt:lpstr>PowerPoint Presentation</vt:lpstr>
      <vt:lpstr>Results?</vt:lpstr>
      <vt:lpstr>Some key statistics</vt:lpstr>
      <vt:lpstr>In a nutshell</vt:lpstr>
      <vt:lpstr>Failure to curate</vt:lpstr>
      <vt:lpstr>Poor citation practices</vt:lpstr>
      <vt:lpstr>Problems describing RELIABLE archives</vt:lpstr>
      <vt:lpstr>PowerPoint Presentation</vt:lpstr>
      <vt:lpstr>Second round (2012-)</vt:lpstr>
      <vt:lpstr>PowerPoint Presentation</vt:lpstr>
      <vt:lpstr>Current Data Availability Policies are Broken</vt:lpstr>
      <vt:lpstr>We asked for “deposits”…</vt:lpstr>
      <vt:lpstr>We asked for “deposits”…</vt:lpstr>
      <vt:lpstr>PowerPoint Presentation</vt:lpstr>
      <vt:lpstr>PowerPoint Presentation</vt:lpstr>
      <vt:lpstr>Why do journals like “supplemental ZIP files” and affiliated repositories? </vt:lpstr>
      <vt:lpstr>What are the characteristics of  trusted repositories (data archives)? </vt:lpstr>
      <vt:lpstr>Evolving Journal and Data Infrastructure</vt:lpstr>
      <vt:lpstr>In a nutshell</vt:lpstr>
      <vt:lpstr>Evolving Journal and Data Infrastructure</vt:lpstr>
      <vt:lpstr>PowerPoint Presentation</vt:lpstr>
      <vt:lpstr>PowerPoint Presentation</vt:lpstr>
      <vt:lpstr>Here are the problems…</vt:lpstr>
      <vt:lpstr>Verifying Data and Code Deposits</vt:lpstr>
      <vt:lpstr>Verifying Data and Code Deposits</vt:lpstr>
      <vt:lpstr>Evolving Journal and Data Infrastructure</vt:lpstr>
      <vt:lpstr>Action: Data citations and metadata</vt:lpstr>
      <vt:lpstr>Starts with Data Citations</vt:lpstr>
      <vt:lpstr>Evolving Journal and Data Infrastructure</vt:lpstr>
      <vt:lpstr>Why are data citations not enough?</vt:lpstr>
      <vt:lpstr>Data Availability Statements (DAS)</vt:lpstr>
      <vt:lpstr>Data Availability Statements</vt:lpstr>
      <vt:lpstr>PowerPoint Presentation</vt:lpstr>
      <vt:lpstr>PowerPoint Presentation</vt:lpstr>
      <vt:lpstr>PowerPoint Presentation</vt:lpstr>
      <vt:lpstr>Credibility</vt:lpstr>
      <vt:lpstr>Credibility</vt:lpstr>
      <vt:lpstr>PowerPoint Presentation</vt:lpstr>
      <vt:lpstr>PowerPoint Presentation</vt:lpstr>
      <vt:lpstr>PowerPoint Presentation</vt:lpstr>
      <vt:lpstr>Reproducibility</vt:lpstr>
      <vt:lpstr>PowerPoint Presentation</vt:lpstr>
      <vt:lpstr>PowerPoint Presentation</vt:lpstr>
      <vt:lpstr>PowerPoint Presentation</vt:lpstr>
      <vt:lpstr>Current efforts at the AEA</vt:lpstr>
      <vt:lpstr>AEA “Data Availability Policy” (2018)</vt:lpstr>
      <vt:lpstr>AEA Data Availability Policy (2018)</vt:lpstr>
      <vt:lpstr>AEA Data Availability Policy (2018)</vt:lpstr>
      <vt:lpstr>PowerPoint Presentation</vt:lpstr>
      <vt:lpstr>AEA Data &amp; Code Availability Policy (2019)</vt:lpstr>
      <vt:lpstr>AEA DCAP (2018→2019)</vt:lpstr>
      <vt:lpstr>Current efforts at the AEA</vt:lpstr>
      <vt:lpstr>AEA Pre-Publication Verification</vt:lpstr>
      <vt:lpstr>PowerPoint Presentation</vt:lpstr>
      <vt:lpstr>Action: Reproducibility Check</vt:lpstr>
      <vt:lpstr>Who is doing that?</vt:lpstr>
      <vt:lpstr>Goal: Improve reproducibility</vt:lpstr>
      <vt:lpstr>Verifying Data and Code Deposits</vt:lpstr>
      <vt:lpstr>PowerPoint Presentation</vt:lpstr>
      <vt:lpstr>PowerPoint Presentation</vt:lpstr>
      <vt:lpstr>Stats on reproduced articles</vt:lpstr>
      <vt:lpstr>Stats on reproduced articles</vt:lpstr>
      <vt:lpstr>Stats on reproduced articles</vt:lpstr>
      <vt:lpstr>Stats on reproduced articles</vt:lpstr>
      <vt:lpstr>Increasing team size</vt:lpstr>
      <vt:lpstr>Stats on reproduced articles</vt:lpstr>
      <vt:lpstr>Current efforts at the AEA</vt:lpstr>
      <vt:lpstr>Full-featured repository</vt:lpstr>
      <vt:lpstr>FAIR data principles rely on metadata</vt:lpstr>
      <vt:lpstr>PowerPoint Presentation</vt:lpstr>
      <vt:lpstr>PowerPoint Presentation</vt:lpstr>
      <vt:lpstr>PowerPoint Presentation</vt:lpstr>
      <vt:lpstr>… and findability relies on metadata</vt:lpstr>
      <vt:lpstr>PowerPoint Presentation</vt:lpstr>
      <vt:lpstr>Migrating archives</vt:lpstr>
      <vt:lpstr>PowerPoint Presentation</vt:lpstr>
      <vt:lpstr>PowerPoint Presentation</vt:lpstr>
      <vt:lpstr>PowerPoint Presentation</vt:lpstr>
      <vt:lpstr>Some statistics</vt:lpstr>
      <vt:lpstr>More stats</vt:lpstr>
      <vt:lpstr>Current efforts at the AEA</vt:lpstr>
      <vt:lpstr>Starts with Data Citations</vt:lpstr>
      <vt:lpstr>AEA “Data Availability Policy” (2019)</vt:lpstr>
      <vt:lpstr>Every manuscript is checked</vt:lpstr>
      <vt:lpstr>Every manuscript is checked</vt:lpstr>
      <vt:lpstr>Every manuscript is checked</vt:lpstr>
      <vt:lpstr>Evolving Journal and Data Infrastructure</vt:lpstr>
      <vt:lpstr>PowerPoint Presentation</vt:lpstr>
      <vt:lpstr>Evolving Journal and Data Infrastructure</vt:lpstr>
      <vt:lpstr>Example 1: OECD</vt:lpstr>
      <vt:lpstr>Example 1: OECD</vt:lpstr>
      <vt:lpstr>Example 1: OECD</vt:lpstr>
      <vt:lpstr>Example 2: Academic data publisher</vt:lpstr>
      <vt:lpstr>Example 2: Academic data publisher</vt:lpstr>
      <vt:lpstr>Example 2: Academic data publisher-new!</vt:lpstr>
      <vt:lpstr>PowerPoint Presentation</vt:lpstr>
      <vt:lpstr>Example 3: FRED (St. Louis Fed) </vt:lpstr>
      <vt:lpstr>Example 4: German Restricted-access</vt:lpstr>
      <vt:lpstr>Example 4: German Restricted-access</vt:lpstr>
      <vt:lpstr>Example 4: German Restricted-access</vt:lpstr>
      <vt:lpstr>PowerPoint Presentation</vt:lpstr>
      <vt:lpstr>PowerPoint Presentation</vt:lpstr>
      <vt:lpstr>Action: Encourage Best Practices</vt:lpstr>
      <vt:lpstr>Streamlining replication packages</vt:lpstr>
      <vt:lpstr>PowerPoint Presentation</vt:lpstr>
      <vt:lpstr>PowerPoint Presentation</vt:lpstr>
      <vt:lpstr>PowerPoint Presentation</vt:lpstr>
      <vt:lpstr>Better support for researchers</vt:lpstr>
      <vt:lpstr>Formal internal verification services?</vt:lpstr>
      <vt:lpstr>PowerPoint Presentation</vt:lpstr>
      <vt:lpstr>Tension between access and reproducibility</vt:lpstr>
      <vt:lpstr>Verification services</vt:lpstr>
      <vt:lpstr>Verification services</vt:lpstr>
      <vt:lpstr>PowerPoint Presentation</vt:lpstr>
      <vt:lpstr>Goal: Transportability</vt:lpstr>
      <vt:lpstr>Social science “guild”</vt:lpstr>
      <vt:lpstr>Richer metadata, more transparency</vt:lpstr>
      <vt:lpstr>PowerPoint Presentation</vt:lpstr>
      <vt:lpstr>Some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Increased Transparency, and Reproducibility in Economics</dc:title>
  <dc:creator>Lars Vilhuber</dc:creator>
  <cp:lastModifiedBy>Lars Vilhuber</cp:lastModifiedBy>
  <cp:revision>2</cp:revision>
  <dcterms:created xsi:type="dcterms:W3CDTF">2020-03-31T02:20:35Z</dcterms:created>
  <dcterms:modified xsi:type="dcterms:W3CDTF">2020-03-31T02:28:54Z</dcterms:modified>
</cp:coreProperties>
</file>